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7" r:id="rId5"/>
    <p:sldId id="259" r:id="rId6"/>
    <p:sldId id="261" r:id="rId7"/>
    <p:sldId id="262" r:id="rId8"/>
    <p:sldId id="263" r:id="rId9"/>
    <p:sldId id="264"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3" d="100"/>
          <a:sy n="63" d="100"/>
        </p:scale>
        <p:origin x="76" y="2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21EB72-B4D2-47BA-980B-4C0322B4BDD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2F510F9-E6BA-41A5-A835-1B4B92EA75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E0F6688-A81C-4D47-A6EA-A5BB8C5E6ABD}"/>
              </a:ext>
            </a:extLst>
          </p:cNvPr>
          <p:cNvSpPr>
            <a:spLocks noGrp="1"/>
          </p:cNvSpPr>
          <p:nvPr>
            <p:ph type="dt" sz="half" idx="10"/>
          </p:nvPr>
        </p:nvSpPr>
        <p:spPr/>
        <p:txBody>
          <a:bodyPr/>
          <a:lstStyle/>
          <a:p>
            <a:fld id="{F21C4560-CCA0-488F-AD15-3D0F529F4956}" type="datetimeFigureOut">
              <a:rPr lang="de-DE" smtClean="0"/>
              <a:t>26.06.2024</a:t>
            </a:fld>
            <a:endParaRPr lang="de-DE"/>
          </a:p>
        </p:txBody>
      </p:sp>
      <p:sp>
        <p:nvSpPr>
          <p:cNvPr id="5" name="Fußzeilenplatzhalter 4">
            <a:extLst>
              <a:ext uri="{FF2B5EF4-FFF2-40B4-BE49-F238E27FC236}">
                <a16:creationId xmlns:a16="http://schemas.microsoft.com/office/drawing/2014/main" id="{AB5CC1D3-9C97-4F51-ABE2-68A26404A1F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24A3B00-5BAE-433F-ADB0-A762650A8633}"/>
              </a:ext>
            </a:extLst>
          </p:cNvPr>
          <p:cNvSpPr>
            <a:spLocks noGrp="1"/>
          </p:cNvSpPr>
          <p:nvPr>
            <p:ph type="sldNum" sz="quarter" idx="12"/>
          </p:nvPr>
        </p:nvSpPr>
        <p:spPr/>
        <p:txBody>
          <a:bodyPr/>
          <a:lstStyle/>
          <a:p>
            <a:fld id="{C85555E1-82F7-44B4-835A-016CF7C88022}" type="slidenum">
              <a:rPr lang="de-DE" smtClean="0"/>
              <a:t>‹Nr.›</a:t>
            </a:fld>
            <a:endParaRPr lang="de-DE"/>
          </a:p>
        </p:txBody>
      </p:sp>
    </p:spTree>
    <p:extLst>
      <p:ext uri="{BB962C8B-B14F-4D97-AF65-F5344CB8AC3E}">
        <p14:creationId xmlns:p14="http://schemas.microsoft.com/office/powerpoint/2010/main" val="974865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DBC75-6165-4D2C-8EAA-31EA17769517}"/>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4BD1E2B-100E-4385-8CBB-4318B86C00A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3C93587-A07B-47A3-BB5C-D0D440155932}"/>
              </a:ext>
            </a:extLst>
          </p:cNvPr>
          <p:cNvSpPr>
            <a:spLocks noGrp="1"/>
          </p:cNvSpPr>
          <p:nvPr>
            <p:ph type="dt" sz="half" idx="10"/>
          </p:nvPr>
        </p:nvSpPr>
        <p:spPr/>
        <p:txBody>
          <a:bodyPr/>
          <a:lstStyle/>
          <a:p>
            <a:fld id="{F21C4560-CCA0-488F-AD15-3D0F529F4956}" type="datetimeFigureOut">
              <a:rPr lang="de-DE" smtClean="0"/>
              <a:t>26.06.2024</a:t>
            </a:fld>
            <a:endParaRPr lang="de-DE"/>
          </a:p>
        </p:txBody>
      </p:sp>
      <p:sp>
        <p:nvSpPr>
          <p:cNvPr id="5" name="Fußzeilenplatzhalter 4">
            <a:extLst>
              <a:ext uri="{FF2B5EF4-FFF2-40B4-BE49-F238E27FC236}">
                <a16:creationId xmlns:a16="http://schemas.microsoft.com/office/drawing/2014/main" id="{21BA603A-EBBE-4F16-AC45-766DBBF497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DC9E111-8892-4B5D-A12A-1CD39009333A}"/>
              </a:ext>
            </a:extLst>
          </p:cNvPr>
          <p:cNvSpPr>
            <a:spLocks noGrp="1"/>
          </p:cNvSpPr>
          <p:nvPr>
            <p:ph type="sldNum" sz="quarter" idx="12"/>
          </p:nvPr>
        </p:nvSpPr>
        <p:spPr/>
        <p:txBody>
          <a:bodyPr/>
          <a:lstStyle/>
          <a:p>
            <a:fld id="{C85555E1-82F7-44B4-835A-016CF7C88022}" type="slidenum">
              <a:rPr lang="de-DE" smtClean="0"/>
              <a:t>‹Nr.›</a:t>
            </a:fld>
            <a:endParaRPr lang="de-DE"/>
          </a:p>
        </p:txBody>
      </p:sp>
    </p:spTree>
    <p:extLst>
      <p:ext uri="{BB962C8B-B14F-4D97-AF65-F5344CB8AC3E}">
        <p14:creationId xmlns:p14="http://schemas.microsoft.com/office/powerpoint/2010/main" val="2250929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ED27CCC-B8D8-4445-A716-16D7BCB16ED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0281188-3DDB-4F46-B31B-DE3A15D55B8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CA4B353-4621-41DE-9330-78B8C6F93187}"/>
              </a:ext>
            </a:extLst>
          </p:cNvPr>
          <p:cNvSpPr>
            <a:spLocks noGrp="1"/>
          </p:cNvSpPr>
          <p:nvPr>
            <p:ph type="dt" sz="half" idx="10"/>
          </p:nvPr>
        </p:nvSpPr>
        <p:spPr/>
        <p:txBody>
          <a:bodyPr/>
          <a:lstStyle/>
          <a:p>
            <a:fld id="{F21C4560-CCA0-488F-AD15-3D0F529F4956}" type="datetimeFigureOut">
              <a:rPr lang="de-DE" smtClean="0"/>
              <a:t>26.06.2024</a:t>
            </a:fld>
            <a:endParaRPr lang="de-DE"/>
          </a:p>
        </p:txBody>
      </p:sp>
      <p:sp>
        <p:nvSpPr>
          <p:cNvPr id="5" name="Fußzeilenplatzhalter 4">
            <a:extLst>
              <a:ext uri="{FF2B5EF4-FFF2-40B4-BE49-F238E27FC236}">
                <a16:creationId xmlns:a16="http://schemas.microsoft.com/office/drawing/2014/main" id="{45A40B06-E11A-4B7A-B8FC-297A26B1C82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5C6935F-117D-42D7-96BA-0E84BA17751D}"/>
              </a:ext>
            </a:extLst>
          </p:cNvPr>
          <p:cNvSpPr>
            <a:spLocks noGrp="1"/>
          </p:cNvSpPr>
          <p:nvPr>
            <p:ph type="sldNum" sz="quarter" idx="12"/>
          </p:nvPr>
        </p:nvSpPr>
        <p:spPr/>
        <p:txBody>
          <a:bodyPr/>
          <a:lstStyle/>
          <a:p>
            <a:fld id="{C85555E1-82F7-44B4-835A-016CF7C88022}" type="slidenum">
              <a:rPr lang="de-DE" smtClean="0"/>
              <a:t>‹Nr.›</a:t>
            </a:fld>
            <a:endParaRPr lang="de-DE"/>
          </a:p>
        </p:txBody>
      </p:sp>
    </p:spTree>
    <p:extLst>
      <p:ext uri="{BB962C8B-B14F-4D97-AF65-F5344CB8AC3E}">
        <p14:creationId xmlns:p14="http://schemas.microsoft.com/office/powerpoint/2010/main" val="118703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C71EAC-7960-45E5-B233-BBAA83662EA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423D6AB-8002-456A-811D-101FC83CF2A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CB8220-FA18-4CF4-A7EC-4C391EEFACB4}"/>
              </a:ext>
            </a:extLst>
          </p:cNvPr>
          <p:cNvSpPr>
            <a:spLocks noGrp="1"/>
          </p:cNvSpPr>
          <p:nvPr>
            <p:ph type="dt" sz="half" idx="10"/>
          </p:nvPr>
        </p:nvSpPr>
        <p:spPr/>
        <p:txBody>
          <a:bodyPr/>
          <a:lstStyle/>
          <a:p>
            <a:fld id="{F21C4560-CCA0-488F-AD15-3D0F529F4956}" type="datetimeFigureOut">
              <a:rPr lang="de-DE" smtClean="0"/>
              <a:t>26.06.2024</a:t>
            </a:fld>
            <a:endParaRPr lang="de-DE"/>
          </a:p>
        </p:txBody>
      </p:sp>
      <p:sp>
        <p:nvSpPr>
          <p:cNvPr id="5" name="Fußzeilenplatzhalter 4">
            <a:extLst>
              <a:ext uri="{FF2B5EF4-FFF2-40B4-BE49-F238E27FC236}">
                <a16:creationId xmlns:a16="http://schemas.microsoft.com/office/drawing/2014/main" id="{54E0DD47-D40C-419B-AAD3-BE44F6A92DC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6103F22-B83F-4840-AABF-C2AD8B02114B}"/>
              </a:ext>
            </a:extLst>
          </p:cNvPr>
          <p:cNvSpPr>
            <a:spLocks noGrp="1"/>
          </p:cNvSpPr>
          <p:nvPr>
            <p:ph type="sldNum" sz="quarter" idx="12"/>
          </p:nvPr>
        </p:nvSpPr>
        <p:spPr/>
        <p:txBody>
          <a:bodyPr/>
          <a:lstStyle/>
          <a:p>
            <a:fld id="{C85555E1-82F7-44B4-835A-016CF7C88022}" type="slidenum">
              <a:rPr lang="de-DE" smtClean="0"/>
              <a:t>‹Nr.›</a:t>
            </a:fld>
            <a:endParaRPr lang="de-DE"/>
          </a:p>
        </p:txBody>
      </p:sp>
    </p:spTree>
    <p:extLst>
      <p:ext uri="{BB962C8B-B14F-4D97-AF65-F5344CB8AC3E}">
        <p14:creationId xmlns:p14="http://schemas.microsoft.com/office/powerpoint/2010/main" val="3344006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38070F-B22F-4A0E-AFBB-75137E4C7AD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C8707C6-E166-47A6-A813-648BA2FDD0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506226F-0787-48BD-95D6-93674D143A3E}"/>
              </a:ext>
            </a:extLst>
          </p:cNvPr>
          <p:cNvSpPr>
            <a:spLocks noGrp="1"/>
          </p:cNvSpPr>
          <p:nvPr>
            <p:ph type="dt" sz="half" idx="10"/>
          </p:nvPr>
        </p:nvSpPr>
        <p:spPr/>
        <p:txBody>
          <a:bodyPr/>
          <a:lstStyle/>
          <a:p>
            <a:fld id="{F21C4560-CCA0-488F-AD15-3D0F529F4956}" type="datetimeFigureOut">
              <a:rPr lang="de-DE" smtClean="0"/>
              <a:t>26.06.2024</a:t>
            </a:fld>
            <a:endParaRPr lang="de-DE"/>
          </a:p>
        </p:txBody>
      </p:sp>
      <p:sp>
        <p:nvSpPr>
          <p:cNvPr id="5" name="Fußzeilenplatzhalter 4">
            <a:extLst>
              <a:ext uri="{FF2B5EF4-FFF2-40B4-BE49-F238E27FC236}">
                <a16:creationId xmlns:a16="http://schemas.microsoft.com/office/drawing/2014/main" id="{A4C1D3C1-DB6F-458A-8D6F-107DDCC7425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AE4E477-4630-42B2-B200-2C1664F95C23}"/>
              </a:ext>
            </a:extLst>
          </p:cNvPr>
          <p:cNvSpPr>
            <a:spLocks noGrp="1"/>
          </p:cNvSpPr>
          <p:nvPr>
            <p:ph type="sldNum" sz="quarter" idx="12"/>
          </p:nvPr>
        </p:nvSpPr>
        <p:spPr/>
        <p:txBody>
          <a:bodyPr/>
          <a:lstStyle/>
          <a:p>
            <a:fld id="{C85555E1-82F7-44B4-835A-016CF7C88022}" type="slidenum">
              <a:rPr lang="de-DE" smtClean="0"/>
              <a:t>‹Nr.›</a:t>
            </a:fld>
            <a:endParaRPr lang="de-DE"/>
          </a:p>
        </p:txBody>
      </p:sp>
    </p:spTree>
    <p:extLst>
      <p:ext uri="{BB962C8B-B14F-4D97-AF65-F5344CB8AC3E}">
        <p14:creationId xmlns:p14="http://schemas.microsoft.com/office/powerpoint/2010/main" val="349901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06BDE-96B9-4829-9161-0C55A28FE19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9BACC7-3799-463A-B859-F787407F913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9D742CD-6E11-4EC5-B38B-B50ABC7BD1F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9E44F7AC-59B7-4CDC-9440-AA2FB26F927E}"/>
              </a:ext>
            </a:extLst>
          </p:cNvPr>
          <p:cNvSpPr>
            <a:spLocks noGrp="1"/>
          </p:cNvSpPr>
          <p:nvPr>
            <p:ph type="dt" sz="half" idx="10"/>
          </p:nvPr>
        </p:nvSpPr>
        <p:spPr/>
        <p:txBody>
          <a:bodyPr/>
          <a:lstStyle/>
          <a:p>
            <a:fld id="{F21C4560-CCA0-488F-AD15-3D0F529F4956}" type="datetimeFigureOut">
              <a:rPr lang="de-DE" smtClean="0"/>
              <a:t>26.06.2024</a:t>
            </a:fld>
            <a:endParaRPr lang="de-DE"/>
          </a:p>
        </p:txBody>
      </p:sp>
      <p:sp>
        <p:nvSpPr>
          <p:cNvPr id="6" name="Fußzeilenplatzhalter 5">
            <a:extLst>
              <a:ext uri="{FF2B5EF4-FFF2-40B4-BE49-F238E27FC236}">
                <a16:creationId xmlns:a16="http://schemas.microsoft.com/office/drawing/2014/main" id="{9562E635-4176-4653-97D2-FE88CDF68FE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6108518-980B-4933-B3A8-CBD4103E3F26}"/>
              </a:ext>
            </a:extLst>
          </p:cNvPr>
          <p:cNvSpPr>
            <a:spLocks noGrp="1"/>
          </p:cNvSpPr>
          <p:nvPr>
            <p:ph type="sldNum" sz="quarter" idx="12"/>
          </p:nvPr>
        </p:nvSpPr>
        <p:spPr/>
        <p:txBody>
          <a:bodyPr/>
          <a:lstStyle/>
          <a:p>
            <a:fld id="{C85555E1-82F7-44B4-835A-016CF7C88022}" type="slidenum">
              <a:rPr lang="de-DE" smtClean="0"/>
              <a:t>‹Nr.›</a:t>
            </a:fld>
            <a:endParaRPr lang="de-DE"/>
          </a:p>
        </p:txBody>
      </p:sp>
    </p:spTree>
    <p:extLst>
      <p:ext uri="{BB962C8B-B14F-4D97-AF65-F5344CB8AC3E}">
        <p14:creationId xmlns:p14="http://schemas.microsoft.com/office/powerpoint/2010/main" val="972764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B9DC35-D9B4-4216-9C1A-AC26A3878E9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5B64532-701D-4DC2-91B8-CC9E9E3156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9D88280-E5FD-4520-8289-D9AF505EF13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6CDE3B4-BF0E-436E-B400-3074B03172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C846CAE-078E-4BAF-B5A9-A075A8EF79A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88EE6D1A-F1C1-44DE-A6CE-6FD68E16266D}"/>
              </a:ext>
            </a:extLst>
          </p:cNvPr>
          <p:cNvSpPr>
            <a:spLocks noGrp="1"/>
          </p:cNvSpPr>
          <p:nvPr>
            <p:ph type="dt" sz="half" idx="10"/>
          </p:nvPr>
        </p:nvSpPr>
        <p:spPr/>
        <p:txBody>
          <a:bodyPr/>
          <a:lstStyle/>
          <a:p>
            <a:fld id="{F21C4560-CCA0-488F-AD15-3D0F529F4956}" type="datetimeFigureOut">
              <a:rPr lang="de-DE" smtClean="0"/>
              <a:t>26.06.2024</a:t>
            </a:fld>
            <a:endParaRPr lang="de-DE"/>
          </a:p>
        </p:txBody>
      </p:sp>
      <p:sp>
        <p:nvSpPr>
          <p:cNvPr id="8" name="Fußzeilenplatzhalter 7">
            <a:extLst>
              <a:ext uri="{FF2B5EF4-FFF2-40B4-BE49-F238E27FC236}">
                <a16:creationId xmlns:a16="http://schemas.microsoft.com/office/drawing/2014/main" id="{80EAC929-1896-467C-93D5-7142891C696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D668A538-710C-49F2-B12D-F7311D318EE2}"/>
              </a:ext>
            </a:extLst>
          </p:cNvPr>
          <p:cNvSpPr>
            <a:spLocks noGrp="1"/>
          </p:cNvSpPr>
          <p:nvPr>
            <p:ph type="sldNum" sz="quarter" idx="12"/>
          </p:nvPr>
        </p:nvSpPr>
        <p:spPr/>
        <p:txBody>
          <a:bodyPr/>
          <a:lstStyle/>
          <a:p>
            <a:fld id="{C85555E1-82F7-44B4-835A-016CF7C88022}" type="slidenum">
              <a:rPr lang="de-DE" smtClean="0"/>
              <a:t>‹Nr.›</a:t>
            </a:fld>
            <a:endParaRPr lang="de-DE"/>
          </a:p>
        </p:txBody>
      </p:sp>
    </p:spTree>
    <p:extLst>
      <p:ext uri="{BB962C8B-B14F-4D97-AF65-F5344CB8AC3E}">
        <p14:creationId xmlns:p14="http://schemas.microsoft.com/office/powerpoint/2010/main" val="3811004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65057-592A-40B0-AD59-AB77C6AA9DCC}"/>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CA7CDAA-A8FD-4C95-BFE9-4181ECBAEE39}"/>
              </a:ext>
            </a:extLst>
          </p:cNvPr>
          <p:cNvSpPr>
            <a:spLocks noGrp="1"/>
          </p:cNvSpPr>
          <p:nvPr>
            <p:ph type="dt" sz="half" idx="10"/>
          </p:nvPr>
        </p:nvSpPr>
        <p:spPr/>
        <p:txBody>
          <a:bodyPr/>
          <a:lstStyle/>
          <a:p>
            <a:fld id="{F21C4560-CCA0-488F-AD15-3D0F529F4956}" type="datetimeFigureOut">
              <a:rPr lang="de-DE" smtClean="0"/>
              <a:t>26.06.2024</a:t>
            </a:fld>
            <a:endParaRPr lang="de-DE"/>
          </a:p>
        </p:txBody>
      </p:sp>
      <p:sp>
        <p:nvSpPr>
          <p:cNvPr id="4" name="Fußzeilenplatzhalter 3">
            <a:extLst>
              <a:ext uri="{FF2B5EF4-FFF2-40B4-BE49-F238E27FC236}">
                <a16:creationId xmlns:a16="http://schemas.microsoft.com/office/drawing/2014/main" id="{3EE26F1E-A624-42F3-8E58-593089B3BEA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69A66F5-9FB2-4EE6-B92B-BAA0D0896AE8}"/>
              </a:ext>
            </a:extLst>
          </p:cNvPr>
          <p:cNvSpPr>
            <a:spLocks noGrp="1"/>
          </p:cNvSpPr>
          <p:nvPr>
            <p:ph type="sldNum" sz="quarter" idx="12"/>
          </p:nvPr>
        </p:nvSpPr>
        <p:spPr/>
        <p:txBody>
          <a:bodyPr/>
          <a:lstStyle/>
          <a:p>
            <a:fld id="{C85555E1-82F7-44B4-835A-016CF7C88022}" type="slidenum">
              <a:rPr lang="de-DE" smtClean="0"/>
              <a:t>‹Nr.›</a:t>
            </a:fld>
            <a:endParaRPr lang="de-DE"/>
          </a:p>
        </p:txBody>
      </p:sp>
    </p:spTree>
    <p:extLst>
      <p:ext uri="{BB962C8B-B14F-4D97-AF65-F5344CB8AC3E}">
        <p14:creationId xmlns:p14="http://schemas.microsoft.com/office/powerpoint/2010/main" val="255312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7718FB5-F092-45AC-BDCC-43FFDBAFFFDA}"/>
              </a:ext>
            </a:extLst>
          </p:cNvPr>
          <p:cNvSpPr>
            <a:spLocks noGrp="1"/>
          </p:cNvSpPr>
          <p:nvPr>
            <p:ph type="dt" sz="half" idx="10"/>
          </p:nvPr>
        </p:nvSpPr>
        <p:spPr/>
        <p:txBody>
          <a:bodyPr/>
          <a:lstStyle/>
          <a:p>
            <a:fld id="{F21C4560-CCA0-488F-AD15-3D0F529F4956}" type="datetimeFigureOut">
              <a:rPr lang="de-DE" smtClean="0"/>
              <a:t>26.06.2024</a:t>
            </a:fld>
            <a:endParaRPr lang="de-DE"/>
          </a:p>
        </p:txBody>
      </p:sp>
      <p:sp>
        <p:nvSpPr>
          <p:cNvPr id="3" name="Fußzeilenplatzhalter 2">
            <a:extLst>
              <a:ext uri="{FF2B5EF4-FFF2-40B4-BE49-F238E27FC236}">
                <a16:creationId xmlns:a16="http://schemas.microsoft.com/office/drawing/2014/main" id="{89FFD63C-6FC8-4456-BA3D-F01EC9A5AFC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7E91CFF5-8721-42D2-BD5F-DBED3113DB99}"/>
              </a:ext>
            </a:extLst>
          </p:cNvPr>
          <p:cNvSpPr>
            <a:spLocks noGrp="1"/>
          </p:cNvSpPr>
          <p:nvPr>
            <p:ph type="sldNum" sz="quarter" idx="12"/>
          </p:nvPr>
        </p:nvSpPr>
        <p:spPr/>
        <p:txBody>
          <a:bodyPr/>
          <a:lstStyle/>
          <a:p>
            <a:fld id="{C85555E1-82F7-44B4-835A-016CF7C88022}" type="slidenum">
              <a:rPr lang="de-DE" smtClean="0"/>
              <a:t>‹Nr.›</a:t>
            </a:fld>
            <a:endParaRPr lang="de-DE"/>
          </a:p>
        </p:txBody>
      </p:sp>
    </p:spTree>
    <p:extLst>
      <p:ext uri="{BB962C8B-B14F-4D97-AF65-F5344CB8AC3E}">
        <p14:creationId xmlns:p14="http://schemas.microsoft.com/office/powerpoint/2010/main" val="365474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6C6F5-6553-4EBB-AB4C-F70C4621A84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9C3F07C-5267-4561-84A0-D5E5A64115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0D897B0-1B61-4D24-8024-E1C383197D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8BDAE81-E470-40D2-9695-D79FE230243A}"/>
              </a:ext>
            </a:extLst>
          </p:cNvPr>
          <p:cNvSpPr>
            <a:spLocks noGrp="1"/>
          </p:cNvSpPr>
          <p:nvPr>
            <p:ph type="dt" sz="half" idx="10"/>
          </p:nvPr>
        </p:nvSpPr>
        <p:spPr/>
        <p:txBody>
          <a:bodyPr/>
          <a:lstStyle/>
          <a:p>
            <a:fld id="{F21C4560-CCA0-488F-AD15-3D0F529F4956}" type="datetimeFigureOut">
              <a:rPr lang="de-DE" smtClean="0"/>
              <a:t>26.06.2024</a:t>
            </a:fld>
            <a:endParaRPr lang="de-DE"/>
          </a:p>
        </p:txBody>
      </p:sp>
      <p:sp>
        <p:nvSpPr>
          <p:cNvPr id="6" name="Fußzeilenplatzhalter 5">
            <a:extLst>
              <a:ext uri="{FF2B5EF4-FFF2-40B4-BE49-F238E27FC236}">
                <a16:creationId xmlns:a16="http://schemas.microsoft.com/office/drawing/2014/main" id="{B834C512-163D-4EAC-8DF5-18669188F24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3449E35-834E-45EE-904F-1B11A2C59818}"/>
              </a:ext>
            </a:extLst>
          </p:cNvPr>
          <p:cNvSpPr>
            <a:spLocks noGrp="1"/>
          </p:cNvSpPr>
          <p:nvPr>
            <p:ph type="sldNum" sz="quarter" idx="12"/>
          </p:nvPr>
        </p:nvSpPr>
        <p:spPr/>
        <p:txBody>
          <a:bodyPr/>
          <a:lstStyle/>
          <a:p>
            <a:fld id="{C85555E1-82F7-44B4-835A-016CF7C88022}" type="slidenum">
              <a:rPr lang="de-DE" smtClean="0"/>
              <a:t>‹Nr.›</a:t>
            </a:fld>
            <a:endParaRPr lang="de-DE"/>
          </a:p>
        </p:txBody>
      </p:sp>
    </p:spTree>
    <p:extLst>
      <p:ext uri="{BB962C8B-B14F-4D97-AF65-F5344CB8AC3E}">
        <p14:creationId xmlns:p14="http://schemas.microsoft.com/office/powerpoint/2010/main" val="1572400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8E692E-BEBF-4229-B4A1-993889E3701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88E19A2-0AE4-4CFE-AE7B-2365F4F46B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F4076DD-EDF6-49EE-86BA-CB4986D1C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4844839-CE70-417A-BFBE-0129EEB3F8E6}"/>
              </a:ext>
            </a:extLst>
          </p:cNvPr>
          <p:cNvSpPr>
            <a:spLocks noGrp="1"/>
          </p:cNvSpPr>
          <p:nvPr>
            <p:ph type="dt" sz="half" idx="10"/>
          </p:nvPr>
        </p:nvSpPr>
        <p:spPr/>
        <p:txBody>
          <a:bodyPr/>
          <a:lstStyle/>
          <a:p>
            <a:fld id="{F21C4560-CCA0-488F-AD15-3D0F529F4956}" type="datetimeFigureOut">
              <a:rPr lang="de-DE" smtClean="0"/>
              <a:t>26.06.2024</a:t>
            </a:fld>
            <a:endParaRPr lang="de-DE"/>
          </a:p>
        </p:txBody>
      </p:sp>
      <p:sp>
        <p:nvSpPr>
          <p:cNvPr id="6" name="Fußzeilenplatzhalter 5">
            <a:extLst>
              <a:ext uri="{FF2B5EF4-FFF2-40B4-BE49-F238E27FC236}">
                <a16:creationId xmlns:a16="http://schemas.microsoft.com/office/drawing/2014/main" id="{AFB13905-44C3-4EB1-AD19-381433930D2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92A1D78-C9B7-43E1-9D1B-1657C71C42DE}"/>
              </a:ext>
            </a:extLst>
          </p:cNvPr>
          <p:cNvSpPr>
            <a:spLocks noGrp="1"/>
          </p:cNvSpPr>
          <p:nvPr>
            <p:ph type="sldNum" sz="quarter" idx="12"/>
          </p:nvPr>
        </p:nvSpPr>
        <p:spPr/>
        <p:txBody>
          <a:bodyPr/>
          <a:lstStyle/>
          <a:p>
            <a:fld id="{C85555E1-82F7-44B4-835A-016CF7C88022}" type="slidenum">
              <a:rPr lang="de-DE" smtClean="0"/>
              <a:t>‹Nr.›</a:t>
            </a:fld>
            <a:endParaRPr lang="de-DE"/>
          </a:p>
        </p:txBody>
      </p:sp>
    </p:spTree>
    <p:extLst>
      <p:ext uri="{BB962C8B-B14F-4D97-AF65-F5344CB8AC3E}">
        <p14:creationId xmlns:p14="http://schemas.microsoft.com/office/powerpoint/2010/main" val="3176604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57FBBA9-57C9-4505-AC33-C642600F5B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37A313E-CA63-431F-BD52-5AC000DC5F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A78FD18-F547-4588-9BB5-42F0658712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C4560-CCA0-488F-AD15-3D0F529F4956}" type="datetimeFigureOut">
              <a:rPr lang="de-DE" smtClean="0"/>
              <a:t>26.06.2024</a:t>
            </a:fld>
            <a:endParaRPr lang="de-DE"/>
          </a:p>
        </p:txBody>
      </p:sp>
      <p:sp>
        <p:nvSpPr>
          <p:cNvPr id="5" name="Fußzeilenplatzhalter 4">
            <a:extLst>
              <a:ext uri="{FF2B5EF4-FFF2-40B4-BE49-F238E27FC236}">
                <a16:creationId xmlns:a16="http://schemas.microsoft.com/office/drawing/2014/main" id="{177D86E5-666A-4977-A685-2963A16309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49E3EA3-AF67-4530-8475-3352FD2AB7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555E1-82F7-44B4-835A-016CF7C88022}" type="slidenum">
              <a:rPr lang="de-DE" smtClean="0"/>
              <a:t>‹Nr.›</a:t>
            </a:fld>
            <a:endParaRPr lang="de-DE"/>
          </a:p>
        </p:txBody>
      </p:sp>
    </p:spTree>
    <p:extLst>
      <p:ext uri="{BB962C8B-B14F-4D97-AF65-F5344CB8AC3E}">
        <p14:creationId xmlns:p14="http://schemas.microsoft.com/office/powerpoint/2010/main" val="729848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FD7EC527-7ACD-41BB-83E1-1D6FDA514C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988"/>
            <a:ext cx="12192000" cy="6923988"/>
          </a:xfrm>
          <a:prstGeom prst="rect">
            <a:avLst/>
          </a:prstGeom>
        </p:spPr>
      </p:pic>
      <p:sp>
        <p:nvSpPr>
          <p:cNvPr id="2" name="Titel 1">
            <a:extLst>
              <a:ext uri="{FF2B5EF4-FFF2-40B4-BE49-F238E27FC236}">
                <a16:creationId xmlns:a16="http://schemas.microsoft.com/office/drawing/2014/main" id="{44BBA308-F611-4121-ACB3-1DCC44F58702}"/>
              </a:ext>
            </a:extLst>
          </p:cNvPr>
          <p:cNvSpPr>
            <a:spLocks noGrp="1"/>
          </p:cNvSpPr>
          <p:nvPr>
            <p:ph type="ctrTitle"/>
          </p:nvPr>
        </p:nvSpPr>
        <p:spPr>
          <a:xfrm>
            <a:off x="1524000" y="-65987"/>
            <a:ext cx="9144000" cy="3007150"/>
          </a:xfrm>
        </p:spPr>
        <p:txBody>
          <a:bodyPr>
            <a:normAutofit/>
          </a:bodyPr>
          <a:lstStyle/>
          <a:p>
            <a:r>
              <a:rPr lang="de-DE" dirty="0">
                <a:solidFill>
                  <a:srgbClr val="00B0F0"/>
                </a:solidFill>
                <a:latin typeface="Clarendon Condensed" panose="02040706040705040204" pitchFamily="18" charset="0"/>
              </a:rPr>
              <a:t>Katholisches Familienzentrum zwischen Sieg und Wied</a:t>
            </a:r>
          </a:p>
        </p:txBody>
      </p:sp>
      <p:sp>
        <p:nvSpPr>
          <p:cNvPr id="3" name="Untertitel 2">
            <a:extLst>
              <a:ext uri="{FF2B5EF4-FFF2-40B4-BE49-F238E27FC236}">
                <a16:creationId xmlns:a16="http://schemas.microsoft.com/office/drawing/2014/main" id="{C1756939-906F-44DA-8C7E-A93450E45484}"/>
              </a:ext>
            </a:extLst>
          </p:cNvPr>
          <p:cNvSpPr>
            <a:spLocks noGrp="1"/>
          </p:cNvSpPr>
          <p:nvPr>
            <p:ph type="subTitle" idx="1"/>
          </p:nvPr>
        </p:nvSpPr>
        <p:spPr>
          <a:xfrm>
            <a:off x="0" y="3063711"/>
            <a:ext cx="12192000" cy="3959258"/>
          </a:xfrm>
        </p:spPr>
        <p:txBody>
          <a:bodyPr>
            <a:normAutofit/>
          </a:bodyPr>
          <a:lstStyle/>
          <a:p>
            <a:r>
              <a:rPr lang="de-DE" b="1" dirty="0">
                <a:solidFill>
                  <a:srgbClr val="002060"/>
                </a:solidFill>
              </a:rPr>
              <a:t>    Im Fließenden das </a:t>
            </a:r>
          </a:p>
          <a:p>
            <a:r>
              <a:rPr lang="de-DE" b="1" dirty="0">
                <a:solidFill>
                  <a:srgbClr val="002060"/>
                </a:solidFill>
              </a:rPr>
              <a:t>	Bleibende suchen</a:t>
            </a:r>
          </a:p>
          <a:p>
            <a:r>
              <a:rPr lang="de-DE" b="1" dirty="0">
                <a:solidFill>
                  <a:srgbClr val="002060"/>
                </a:solidFill>
              </a:rPr>
              <a:t>                                      							 Beleben und Belebt werden</a:t>
            </a:r>
          </a:p>
          <a:p>
            <a:r>
              <a:rPr lang="de-DE" b="1" dirty="0">
                <a:solidFill>
                  <a:srgbClr val="002060"/>
                </a:solidFill>
              </a:rPr>
              <a:t>                                                                                                                  Verbindungen schaffen</a:t>
            </a:r>
          </a:p>
          <a:p>
            <a:endParaRPr lang="de-DE" b="1" dirty="0">
              <a:solidFill>
                <a:srgbClr val="002060"/>
              </a:solidFill>
            </a:endParaRPr>
          </a:p>
          <a:p>
            <a:endParaRPr lang="de-DE" b="1" dirty="0">
              <a:solidFill>
                <a:srgbClr val="002060"/>
              </a:solidFill>
            </a:endParaRPr>
          </a:p>
          <a:p>
            <a:r>
              <a:rPr lang="de-DE" b="1" dirty="0">
                <a:solidFill>
                  <a:schemeClr val="accent1"/>
                </a:solidFill>
              </a:rPr>
              <a:t>„Nicht da ist man daheim, wo man seinen </a:t>
            </a:r>
          </a:p>
          <a:p>
            <a:r>
              <a:rPr lang="de-DE" b="1" dirty="0">
                <a:solidFill>
                  <a:schemeClr val="accent1"/>
                </a:solidFill>
              </a:rPr>
              <a:t>			Wohnsitz hat, sondern wo man verstanden wird.“ Christian Morgenstern</a:t>
            </a:r>
          </a:p>
        </p:txBody>
      </p:sp>
      <p:pic>
        <p:nvPicPr>
          <p:cNvPr id="4" name="Grafik 3">
            <a:extLst>
              <a:ext uri="{FF2B5EF4-FFF2-40B4-BE49-F238E27FC236}">
                <a16:creationId xmlns:a16="http://schemas.microsoft.com/office/drawing/2014/main" id="{94D59394-2A95-4A70-842F-4642930681F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2094" y="204044"/>
            <a:ext cx="1633013" cy="1785011"/>
          </a:xfrm>
          <a:prstGeom prst="rect">
            <a:avLst/>
          </a:prstGeom>
          <a:noFill/>
        </p:spPr>
      </p:pic>
    </p:spTree>
    <p:extLst>
      <p:ext uri="{BB962C8B-B14F-4D97-AF65-F5344CB8AC3E}">
        <p14:creationId xmlns:p14="http://schemas.microsoft.com/office/powerpoint/2010/main" val="25851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595146F-DB8B-44DB-9180-CA0F6438A8A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AB8AE3D-3B59-48A3-820E-0A5789C36586}"/>
              </a:ext>
            </a:extLst>
          </p:cNvPr>
          <p:cNvSpPr>
            <a:spLocks noGrp="1"/>
          </p:cNvSpPr>
          <p:nvPr>
            <p:ph type="title"/>
          </p:nvPr>
        </p:nvSpPr>
        <p:spPr/>
        <p:txBody>
          <a:bodyPr/>
          <a:lstStyle/>
          <a:p>
            <a:r>
              <a:rPr lang="de-DE" dirty="0"/>
              <a:t>Familienzentrum zwischen Sieg und Wied</a:t>
            </a:r>
          </a:p>
        </p:txBody>
      </p:sp>
      <p:sp>
        <p:nvSpPr>
          <p:cNvPr id="3" name="Inhaltsplatzhalter 2">
            <a:extLst>
              <a:ext uri="{FF2B5EF4-FFF2-40B4-BE49-F238E27FC236}">
                <a16:creationId xmlns:a16="http://schemas.microsoft.com/office/drawing/2014/main" id="{088BB331-F75B-4CC7-929B-1A2BCD2901D3}"/>
              </a:ext>
            </a:extLst>
          </p:cNvPr>
          <p:cNvSpPr>
            <a:spLocks noGrp="1"/>
          </p:cNvSpPr>
          <p:nvPr>
            <p:ph idx="1"/>
          </p:nvPr>
        </p:nvSpPr>
        <p:spPr/>
        <p:txBody>
          <a:bodyPr/>
          <a:lstStyle/>
          <a:p>
            <a:r>
              <a:rPr lang="de-DE" dirty="0"/>
              <a:t>„Ein Fluss verbindet. Er verbindet mit denen, die schon vor uns an seinem Lauf gelebt und gewirkt haben. So ist das Miteinander der verschiedenen Generationen, die ein familiäres Umfeld bilden, selbstverständlicher Teil der Arbeit. Ein Fluss verbindet verschiedene Orte miteinander. So will auch die Arbeit im Familienzentrum ortsübergreifend Menschen ansprechen. Auf diese Weise kann ein wichtiger Beitrag für das Zusammenwachsen und Leben in der neuen Einheit geleistet werden, die zukünftig den Rahmen der Seelsorge und des kirchlichen Lebens bildet. Verbindungen schaffen – das ist ein Ziel, an dem wir gemeinsam und in großer Vielfalt der Möglichkeiten arbeiten wollen.“</a:t>
            </a:r>
          </a:p>
        </p:txBody>
      </p:sp>
    </p:spTree>
    <p:extLst>
      <p:ext uri="{BB962C8B-B14F-4D97-AF65-F5344CB8AC3E}">
        <p14:creationId xmlns:p14="http://schemas.microsoft.com/office/powerpoint/2010/main" val="351841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166A33F3-5C69-47F0-B74A-DFD16E7C6BE7}"/>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hteck 3">
            <a:extLst>
              <a:ext uri="{FF2B5EF4-FFF2-40B4-BE49-F238E27FC236}">
                <a16:creationId xmlns:a16="http://schemas.microsoft.com/office/drawing/2014/main" id="{2BCCD23D-09F1-44C1-BC77-55CD84FD98C4}"/>
              </a:ext>
            </a:extLst>
          </p:cNvPr>
          <p:cNvSpPr/>
          <p:nvPr/>
        </p:nvSpPr>
        <p:spPr>
          <a:xfrm>
            <a:off x="304801" y="0"/>
            <a:ext cx="9194800" cy="7017306"/>
          </a:xfrm>
          <a:prstGeom prst="rect">
            <a:avLst/>
          </a:prstGeom>
        </p:spPr>
        <p:txBody>
          <a:bodyPr wrap="square">
            <a:spAutoFit/>
          </a:bodyPr>
          <a:lstStyle/>
          <a:p>
            <a:r>
              <a:rPr lang="de-DE" dirty="0">
                <a:latin typeface="Arial Black" panose="020B0A04020102020204" pitchFamily="34" charset="0"/>
                <a:cs typeface="Arial" panose="020B0604020202020204" pitchFamily="34" charset="0"/>
              </a:rPr>
              <a:t>Das „Katholische Familienzentrum zwischen Sieg und Wied“</a:t>
            </a:r>
          </a:p>
          <a:p>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b="1" dirty="0">
                <a:latin typeface="Arial" panose="020B0604020202020204" pitchFamily="34" charset="0"/>
                <a:cs typeface="Arial" panose="020B0604020202020204" pitchFamily="34" charset="0"/>
              </a:rPr>
              <a:t>baut auf dem bereits bestehenden Netzwerk </a:t>
            </a:r>
            <a:r>
              <a:rPr lang="de-DE" dirty="0">
                <a:latin typeface="Arial" panose="020B0604020202020204" pitchFamily="34" charset="0"/>
                <a:cs typeface="Arial" panose="020B0604020202020204" pitchFamily="34" charset="0"/>
              </a:rPr>
              <a:t>auf, das um die Kirchorte Altenkirchen, Hamm, Weyerbusch, Marienthal und die Katholische Kindertagesstätten St. Jakobus/ Altenkirchen und St. Joseph/ Hamm herum bereits besteht.</a:t>
            </a:r>
          </a:p>
          <a:p>
            <a:pPr marL="285750" indent="-285750">
              <a:buFont typeface="Arial" panose="020B0604020202020204" pitchFamily="34" charset="0"/>
              <a:buChar char="•"/>
            </a:pPr>
            <a:r>
              <a:rPr lang="de-DE" b="1" dirty="0">
                <a:latin typeface="Arial" panose="020B0604020202020204" pitchFamily="34" charset="0"/>
                <a:cs typeface="Arial" panose="020B0604020202020204" pitchFamily="34" charset="0"/>
              </a:rPr>
              <a:t>Neu hinzu kommt der Kirchengemeindeverband obere Sieg </a:t>
            </a:r>
            <a:r>
              <a:rPr lang="de-DE" dirty="0">
                <a:latin typeface="Arial" panose="020B0604020202020204" pitchFamily="34" charset="0"/>
                <a:cs typeface="Arial" panose="020B0604020202020204" pitchFamily="34" charset="0"/>
              </a:rPr>
              <a:t>mit seinen Kirchorten und der Katholischen Kindertagesstätte </a:t>
            </a:r>
            <a:r>
              <a:rPr lang="de-DE" dirty="0" err="1">
                <a:latin typeface="Arial" panose="020B0604020202020204" pitchFamily="34" charset="0"/>
                <a:cs typeface="Arial" panose="020B0604020202020204" pitchFamily="34" charset="0"/>
              </a:rPr>
              <a:t>AdolphKolping</a:t>
            </a:r>
            <a:r>
              <a:rPr lang="de-DE" dirty="0">
                <a:latin typeface="Arial" panose="020B0604020202020204" pitchFamily="34" charset="0"/>
                <a:cs typeface="Arial" panose="020B0604020202020204" pitchFamily="34" charset="0"/>
              </a:rPr>
              <a:t>/ Wissen.</a:t>
            </a:r>
          </a:p>
          <a:p>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b="1" dirty="0">
                <a:latin typeface="Arial" panose="020B0604020202020204" pitchFamily="34" charset="0"/>
                <a:cs typeface="Arial" panose="020B0604020202020204" pitchFamily="34" charset="0"/>
              </a:rPr>
              <a:t>Angebote</a:t>
            </a:r>
            <a:r>
              <a:rPr lang="de-DE" dirty="0">
                <a:latin typeface="Arial" panose="020B0604020202020204" pitchFamily="34" charset="0"/>
                <a:cs typeface="Arial" panose="020B0604020202020204" pitchFamily="34" charset="0"/>
              </a:rPr>
              <a:t> unter dem Dach des Familienzentrums </a:t>
            </a:r>
            <a:r>
              <a:rPr lang="de-DE" b="1" dirty="0">
                <a:latin typeface="Arial" panose="020B0604020202020204" pitchFamily="34" charset="0"/>
                <a:cs typeface="Arial" panose="020B0604020202020204" pitchFamily="34" charset="0"/>
              </a:rPr>
              <a:t>sollen Familie in all ihren unterschiedlichen Formen aus den verschiedensten Milieus erreichen. </a:t>
            </a:r>
          </a:p>
          <a:p>
            <a:pPr marL="285750" indent="-285750">
              <a:buFont typeface="Arial" panose="020B0604020202020204" pitchFamily="34" charset="0"/>
              <a:buChar char="•"/>
            </a:pPr>
            <a:endParaRPr lang="de-DE"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b="1" dirty="0">
                <a:latin typeface="Arial" panose="020B0604020202020204" pitchFamily="34" charset="0"/>
                <a:cs typeface="Arial" panose="020B0604020202020204" pitchFamily="34" charset="0"/>
              </a:rPr>
              <a:t>Beratung, Betreuung, Bildung, Kirche für Groß und Klein</a:t>
            </a:r>
            <a:r>
              <a:rPr lang="de-DE" dirty="0">
                <a:latin typeface="Arial" panose="020B0604020202020204" pitchFamily="34" charset="0"/>
                <a:cs typeface="Arial" panose="020B0604020202020204" pitchFamily="34" charset="0"/>
              </a:rPr>
              <a:t>… unter diesen Überschriften sind auf der </a:t>
            </a:r>
            <a:r>
              <a:rPr lang="de-DE" b="1" dirty="0">
                <a:latin typeface="Arial" panose="020B0604020202020204" pitchFamily="34" charset="0"/>
                <a:cs typeface="Arial" panose="020B0604020202020204" pitchFamily="34" charset="0"/>
              </a:rPr>
              <a:t>Homepage familienzentrum-sieg-wied</a:t>
            </a:r>
            <a:r>
              <a:rPr lang="de-DE" dirty="0">
                <a:latin typeface="Arial" panose="020B0604020202020204" pitchFamily="34" charset="0"/>
                <a:cs typeface="Arial" panose="020B0604020202020204" pitchFamily="34" charset="0"/>
              </a:rPr>
              <a:t>.de  Angebote zu finden – eigene Angebote in den Seelsorgebereiche, der Netzwerk- und Kooperationspartner und gemeinsam sich entwickelnde.</a:t>
            </a:r>
          </a:p>
          <a:p>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b="1" dirty="0">
                <a:latin typeface="Arial" panose="020B0604020202020204" pitchFamily="34" charset="0"/>
                <a:cs typeface="Arial" panose="020B0604020202020204" pitchFamily="34" charset="0"/>
              </a:rPr>
              <a:t>Kurzfristige Ziele </a:t>
            </a:r>
            <a:r>
              <a:rPr lang="de-DE" dirty="0">
                <a:latin typeface="Arial" panose="020B0604020202020204" pitchFamily="34" charset="0"/>
                <a:cs typeface="Arial" panose="020B0604020202020204" pitchFamily="34" charset="0"/>
              </a:rPr>
              <a:t>sind die </a:t>
            </a:r>
            <a:r>
              <a:rPr lang="de-DE" b="1" dirty="0">
                <a:latin typeface="Arial" panose="020B0604020202020204" pitchFamily="34" charset="0"/>
                <a:cs typeface="Arial" panose="020B0604020202020204" pitchFamily="34" charset="0"/>
              </a:rPr>
              <a:t>Bekanntmachung des Familienzentrums und seiner Angebote sowie das beleben und erneuern von Netzwerken und Kooperationen</a:t>
            </a:r>
          </a:p>
          <a:p>
            <a:endParaRPr lang="de-DE"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Ein </a:t>
            </a:r>
            <a:r>
              <a:rPr lang="de-DE" b="1" dirty="0">
                <a:latin typeface="Arial" panose="020B0604020202020204" pitchFamily="34" charset="0"/>
                <a:cs typeface="Arial" panose="020B0604020202020204" pitchFamily="34" charset="0"/>
              </a:rPr>
              <a:t>weiteres Ziel ist die Zusammenführung von Angeboten der Bildung, Betreuung und Beratung mit Angeboten der Kirche vor Ort</a:t>
            </a:r>
            <a:r>
              <a:rPr lang="de-DE" dirty="0">
                <a:latin typeface="Arial" panose="020B0604020202020204" pitchFamily="34" charset="0"/>
                <a:cs typeface="Arial" panose="020B0604020202020204" pitchFamily="34" charset="0"/>
              </a:rPr>
              <a:t>, wobei das jeweils spezifische Profil am jeweiligen </a:t>
            </a:r>
            <a:r>
              <a:rPr lang="de-DE" dirty="0" err="1">
                <a:latin typeface="Arial" panose="020B0604020202020204" pitchFamily="34" charset="0"/>
                <a:cs typeface="Arial" panose="020B0604020202020204" pitchFamily="34" charset="0"/>
              </a:rPr>
              <a:t>Kirchort</a:t>
            </a:r>
            <a:r>
              <a:rPr lang="de-DE" dirty="0">
                <a:latin typeface="Arial" panose="020B0604020202020204" pitchFamily="34" charset="0"/>
                <a:cs typeface="Arial" panose="020B0604020202020204" pitchFamily="34" charset="0"/>
              </a:rPr>
              <a:t> erhalten bleiben soll. Das Netzwerk Familienzentrum kooperiert dazu mit verschiedenen Ansprechpartnern und profitiert von deren Erfahrungen. </a:t>
            </a:r>
          </a:p>
          <a:p>
            <a:endParaRPr lang="de-DE" dirty="0"/>
          </a:p>
        </p:txBody>
      </p:sp>
      <p:pic>
        <p:nvPicPr>
          <p:cNvPr id="3" name="Grafik 2">
            <a:extLst>
              <a:ext uri="{FF2B5EF4-FFF2-40B4-BE49-F238E27FC236}">
                <a16:creationId xmlns:a16="http://schemas.microsoft.com/office/drawing/2014/main" id="{2C54E02C-4F1A-4821-B860-0CF0C4850E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4402" y="883115"/>
            <a:ext cx="2271332" cy="2545885"/>
          </a:xfrm>
          <a:prstGeom prst="rect">
            <a:avLst/>
          </a:prstGeom>
        </p:spPr>
      </p:pic>
    </p:spTree>
    <p:extLst>
      <p:ext uri="{BB962C8B-B14F-4D97-AF65-F5344CB8AC3E}">
        <p14:creationId xmlns:p14="http://schemas.microsoft.com/office/powerpoint/2010/main" val="3374970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6B73B0C-0B71-48B5-9CE3-D250683336F3}"/>
              </a:ext>
            </a:extLst>
          </p:cNvPr>
          <p:cNvSpPr/>
          <p:nvPr/>
        </p:nvSpPr>
        <p:spPr>
          <a:xfrm rot="21018536">
            <a:off x="2509397" y="1467867"/>
            <a:ext cx="3699514" cy="584775"/>
          </a:xfrm>
          <a:prstGeom prst="rect">
            <a:avLst/>
          </a:prstGeom>
          <a:noFill/>
        </p:spPr>
        <p:txBody>
          <a:bodyPr wrap="square" lIns="91440" tIns="45720" rIns="91440" bIns="45720">
            <a:spAutoFit/>
          </a:bodyPr>
          <a:lstStyle/>
          <a:p>
            <a:pPr algn="ctr"/>
            <a:r>
              <a:rPr lang="de-DE" sz="3200" b="1" dirty="0">
                <a:ln w="12700">
                  <a:solidFill>
                    <a:schemeClr val="accent5"/>
                  </a:solidFill>
                  <a:prstDash val="solid"/>
                </a:ln>
                <a:pattFill prst="ltDnDiag">
                  <a:fgClr>
                    <a:schemeClr val="accent5">
                      <a:lumMod val="60000"/>
                      <a:lumOff val="40000"/>
                    </a:schemeClr>
                  </a:fgClr>
                  <a:bgClr>
                    <a:schemeClr val="bg1"/>
                  </a:bgClr>
                </a:pattFill>
              </a:rPr>
              <a:t>Chancengleichheit</a:t>
            </a:r>
            <a:endParaRPr lang="de-DE" sz="32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4" name="Rechteck 3">
            <a:extLst>
              <a:ext uri="{FF2B5EF4-FFF2-40B4-BE49-F238E27FC236}">
                <a16:creationId xmlns:a16="http://schemas.microsoft.com/office/drawing/2014/main" id="{CA6638E3-743D-4351-8284-A5034813DC56}"/>
              </a:ext>
            </a:extLst>
          </p:cNvPr>
          <p:cNvSpPr/>
          <p:nvPr/>
        </p:nvSpPr>
        <p:spPr>
          <a:xfrm rot="20370252">
            <a:off x="7508053" y="2600167"/>
            <a:ext cx="2290820" cy="584775"/>
          </a:xfrm>
          <a:prstGeom prst="rect">
            <a:avLst/>
          </a:prstGeom>
        </p:spPr>
        <p:txBody>
          <a:bodyPr wrap="none">
            <a:spAutoFit/>
          </a:bodyPr>
          <a:lstStyle/>
          <a:p>
            <a:pPr algn="ctr"/>
            <a:r>
              <a:rPr lang="de-DE" sz="3200" b="1" dirty="0">
                <a:ln w="12700">
                  <a:solidFill>
                    <a:schemeClr val="accent5"/>
                  </a:solidFill>
                  <a:prstDash val="solid"/>
                </a:ln>
                <a:pattFill prst="ltDnDiag">
                  <a:fgClr>
                    <a:schemeClr val="accent5">
                      <a:lumMod val="60000"/>
                      <a:lumOff val="40000"/>
                    </a:schemeClr>
                  </a:fgClr>
                  <a:bgClr>
                    <a:schemeClr val="bg1"/>
                  </a:bgClr>
                </a:pattFill>
              </a:rPr>
              <a:t>Kooperation</a:t>
            </a:r>
          </a:p>
        </p:txBody>
      </p:sp>
      <p:sp>
        <p:nvSpPr>
          <p:cNvPr id="5" name="Rechteck 4">
            <a:extLst>
              <a:ext uri="{FF2B5EF4-FFF2-40B4-BE49-F238E27FC236}">
                <a16:creationId xmlns:a16="http://schemas.microsoft.com/office/drawing/2014/main" id="{AD7C8ADC-62E5-4251-895C-4250B49A9E79}"/>
              </a:ext>
            </a:extLst>
          </p:cNvPr>
          <p:cNvSpPr/>
          <p:nvPr/>
        </p:nvSpPr>
        <p:spPr>
          <a:xfrm flipH="1">
            <a:off x="2809186" y="2967335"/>
            <a:ext cx="2524815" cy="646331"/>
          </a:xfrm>
          <a:prstGeom prst="rect">
            <a:avLst/>
          </a:prstGeom>
          <a:noFill/>
        </p:spPr>
        <p:txBody>
          <a:bodyPr wrap="square" lIns="91440" tIns="45720" rIns="91440" bIns="45720">
            <a:spAutoFit/>
          </a:bodyPr>
          <a:lstStyle/>
          <a:p>
            <a:pPr algn="ctr"/>
            <a:r>
              <a:rPr lang="de-DE"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Begegnung</a:t>
            </a:r>
            <a:endParaRPr lang="de-DE" sz="3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Rechteck 5">
            <a:extLst>
              <a:ext uri="{FF2B5EF4-FFF2-40B4-BE49-F238E27FC236}">
                <a16:creationId xmlns:a16="http://schemas.microsoft.com/office/drawing/2014/main" id="{18802FFF-3989-4B80-90F2-9BAFE1500949}"/>
              </a:ext>
            </a:extLst>
          </p:cNvPr>
          <p:cNvSpPr/>
          <p:nvPr/>
        </p:nvSpPr>
        <p:spPr>
          <a:xfrm>
            <a:off x="2933442" y="2967334"/>
            <a:ext cx="6449372" cy="1538883"/>
          </a:xfrm>
          <a:prstGeom prst="rect">
            <a:avLst/>
          </a:prstGeom>
          <a:noFill/>
        </p:spPr>
        <p:txBody>
          <a:bodyPr wrap="square" lIns="91440" tIns="45720" rIns="91440" bIns="45720">
            <a:spAutoFit/>
          </a:bodyPr>
          <a:lstStyle/>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a:p>
            <a:pPr algn="ctr"/>
            <a:r>
              <a:rPr lang="de-DE"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de-DE"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Familienzentrum</a:t>
            </a:r>
            <a:endParaRPr lang="de-DE"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Rechteck 6">
            <a:extLst>
              <a:ext uri="{FF2B5EF4-FFF2-40B4-BE49-F238E27FC236}">
                <a16:creationId xmlns:a16="http://schemas.microsoft.com/office/drawing/2014/main" id="{F66311B6-A5D5-4D6B-87AC-9F6F4935BEB6}"/>
              </a:ext>
            </a:extLst>
          </p:cNvPr>
          <p:cNvSpPr/>
          <p:nvPr/>
        </p:nvSpPr>
        <p:spPr>
          <a:xfrm flipH="1">
            <a:off x="5420412" y="2168165"/>
            <a:ext cx="3962401" cy="769441"/>
          </a:xfrm>
          <a:prstGeom prst="rect">
            <a:avLst/>
          </a:prstGeom>
          <a:noFill/>
        </p:spPr>
        <p:txBody>
          <a:bodyPr wrap="square" lIns="91440" tIns="45720" rIns="91440" bIns="45720">
            <a:spAutoFit/>
          </a:bodyPr>
          <a:lstStyle/>
          <a:p>
            <a:pPr algn="ctr"/>
            <a:r>
              <a:rPr lang="de-DE"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Netzwerk</a:t>
            </a:r>
          </a:p>
        </p:txBody>
      </p:sp>
      <p:sp>
        <p:nvSpPr>
          <p:cNvPr id="8" name="Rechteck 7">
            <a:extLst>
              <a:ext uri="{FF2B5EF4-FFF2-40B4-BE49-F238E27FC236}">
                <a16:creationId xmlns:a16="http://schemas.microsoft.com/office/drawing/2014/main" id="{96E515C9-D426-4EC3-91FB-9F0209738D58}"/>
              </a:ext>
            </a:extLst>
          </p:cNvPr>
          <p:cNvSpPr/>
          <p:nvPr/>
        </p:nvSpPr>
        <p:spPr>
          <a:xfrm rot="199372" flipH="1">
            <a:off x="9886395" y="1476237"/>
            <a:ext cx="426470" cy="4031873"/>
          </a:xfrm>
          <a:prstGeom prst="rect">
            <a:avLst/>
          </a:prstGeom>
          <a:noFill/>
        </p:spPr>
        <p:txBody>
          <a:bodyPr wrap="square" lIns="91440" tIns="45720" rIns="91440" bIns="45720">
            <a:spAutoFit/>
          </a:bodyPr>
          <a:lstStyle/>
          <a:p>
            <a:pPr algn="ctr"/>
            <a:r>
              <a:rPr lang="de-DE"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Ehrenamt</a:t>
            </a:r>
            <a:endParaRPr lang="de-DE"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9" name="Grafik 8">
            <a:extLst>
              <a:ext uri="{FF2B5EF4-FFF2-40B4-BE49-F238E27FC236}">
                <a16:creationId xmlns:a16="http://schemas.microsoft.com/office/drawing/2014/main" id="{F8D8FAE5-991F-41B3-84C5-F60C245E4A3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5735" y="2359850"/>
            <a:ext cx="1633013" cy="1785011"/>
          </a:xfrm>
          <a:prstGeom prst="rect">
            <a:avLst/>
          </a:prstGeom>
          <a:noFill/>
        </p:spPr>
      </p:pic>
      <p:sp>
        <p:nvSpPr>
          <p:cNvPr id="10" name="Rechteck 9">
            <a:extLst>
              <a:ext uri="{FF2B5EF4-FFF2-40B4-BE49-F238E27FC236}">
                <a16:creationId xmlns:a16="http://schemas.microsoft.com/office/drawing/2014/main" id="{8A0BC74C-8123-4FD1-A311-3B40B0EEC711}"/>
              </a:ext>
            </a:extLst>
          </p:cNvPr>
          <p:cNvSpPr/>
          <p:nvPr/>
        </p:nvSpPr>
        <p:spPr>
          <a:xfrm rot="20372445">
            <a:off x="-31159" y="4580553"/>
            <a:ext cx="4266053" cy="584775"/>
          </a:xfrm>
          <a:prstGeom prst="rect">
            <a:avLst/>
          </a:prstGeom>
          <a:noFill/>
        </p:spPr>
        <p:txBody>
          <a:bodyPr wrap="square" lIns="91440" tIns="45720" rIns="91440" bIns="45720">
            <a:spAutoFit/>
          </a:bodyPr>
          <a:lstStyle/>
          <a:p>
            <a:pPr algn="ctr"/>
            <a:r>
              <a:rPr lang="de-DE"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Raumangebot</a:t>
            </a:r>
            <a:endParaRPr lang="de-DE"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1" name="Rechteck 10">
            <a:extLst>
              <a:ext uri="{FF2B5EF4-FFF2-40B4-BE49-F238E27FC236}">
                <a16:creationId xmlns:a16="http://schemas.microsoft.com/office/drawing/2014/main" id="{0AF081EC-4F37-4DED-BBA6-FC769264352F}"/>
              </a:ext>
            </a:extLst>
          </p:cNvPr>
          <p:cNvSpPr/>
          <p:nvPr/>
        </p:nvSpPr>
        <p:spPr>
          <a:xfrm rot="2368902">
            <a:off x="-554584" y="901995"/>
            <a:ext cx="8286984" cy="523220"/>
          </a:xfrm>
          <a:prstGeom prst="rect">
            <a:avLst/>
          </a:prstGeom>
          <a:noFill/>
        </p:spPr>
        <p:txBody>
          <a:bodyPr wrap="square" lIns="91440" tIns="45720" rIns="91440" bIns="45720">
            <a:spAutoFit/>
          </a:bodyPr>
          <a:lstStyle/>
          <a:p>
            <a:pPr algn="ctr"/>
            <a:r>
              <a:rPr lang="de-DE"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Beratung</a:t>
            </a:r>
            <a:endParaRPr lang="de-DE"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2" name="Rechteck 11">
            <a:extLst>
              <a:ext uri="{FF2B5EF4-FFF2-40B4-BE49-F238E27FC236}">
                <a16:creationId xmlns:a16="http://schemas.microsoft.com/office/drawing/2014/main" id="{9934C8D0-FE17-46DD-AEED-2439216F3332}"/>
              </a:ext>
            </a:extLst>
          </p:cNvPr>
          <p:cNvSpPr/>
          <p:nvPr/>
        </p:nvSpPr>
        <p:spPr>
          <a:xfrm>
            <a:off x="4585809" y="2967335"/>
            <a:ext cx="6613234" cy="2585323"/>
          </a:xfrm>
          <a:prstGeom prst="rect">
            <a:avLst/>
          </a:prstGeom>
          <a:noFill/>
        </p:spPr>
        <p:txBody>
          <a:bodyPr wrap="square" lIns="91440" tIns="45720" rIns="91440" bIns="45720">
            <a:spAutoFit/>
          </a:bodyPr>
          <a:lstStyle/>
          <a:p>
            <a:pPr algn="ctr"/>
            <a:endParaRPr lang="de-DE" sz="5400" b="1" dirty="0">
              <a:ln w="22225">
                <a:solidFill>
                  <a:schemeClr val="accent2"/>
                </a:solidFill>
                <a:prstDash val="solid"/>
              </a:ln>
              <a:solidFill>
                <a:schemeClr val="accent2">
                  <a:lumMod val="40000"/>
                  <a:lumOff val="60000"/>
                </a:schemeClr>
              </a:solidFill>
            </a:endParaRPr>
          </a:p>
          <a:p>
            <a:pPr algn="ctr"/>
            <a:endParaRPr lang="de-DE" sz="5400" b="1" dirty="0">
              <a:ln w="22225">
                <a:solidFill>
                  <a:schemeClr val="accent2"/>
                </a:solidFill>
                <a:prstDash val="solid"/>
              </a:ln>
              <a:solidFill>
                <a:schemeClr val="accent2">
                  <a:lumMod val="40000"/>
                  <a:lumOff val="60000"/>
                </a:schemeClr>
              </a:solidFill>
            </a:endParaRPr>
          </a:p>
          <a:p>
            <a:pPr algn="ctr"/>
            <a:r>
              <a:rPr lang="de-DE" sz="5400" b="1" dirty="0">
                <a:ln w="22225">
                  <a:solidFill>
                    <a:schemeClr val="accent2"/>
                  </a:solidFill>
                  <a:prstDash val="solid"/>
                </a:ln>
                <a:solidFill>
                  <a:schemeClr val="accent2"/>
                </a:solidFill>
              </a:rPr>
              <a:t>Einladung</a:t>
            </a:r>
            <a:endParaRPr lang="de-DE" sz="5400" b="1" cap="none" spc="0" dirty="0">
              <a:ln w="22225">
                <a:solidFill>
                  <a:schemeClr val="accent2"/>
                </a:solidFill>
                <a:prstDash val="solid"/>
              </a:ln>
              <a:solidFill>
                <a:schemeClr val="accent2"/>
              </a:solidFill>
              <a:effectLst/>
            </a:endParaRPr>
          </a:p>
        </p:txBody>
      </p:sp>
      <p:sp>
        <p:nvSpPr>
          <p:cNvPr id="13" name="Rechteck 12">
            <a:extLst>
              <a:ext uri="{FF2B5EF4-FFF2-40B4-BE49-F238E27FC236}">
                <a16:creationId xmlns:a16="http://schemas.microsoft.com/office/drawing/2014/main" id="{5246AD54-786F-4966-8020-2CA58E570E4A}"/>
              </a:ext>
            </a:extLst>
          </p:cNvPr>
          <p:cNvSpPr/>
          <p:nvPr/>
        </p:nvSpPr>
        <p:spPr>
          <a:xfrm flipH="1">
            <a:off x="7127843" y="647282"/>
            <a:ext cx="2254970" cy="523220"/>
          </a:xfrm>
          <a:prstGeom prst="rect">
            <a:avLst/>
          </a:prstGeom>
          <a:noFill/>
        </p:spPr>
        <p:txBody>
          <a:bodyPr wrap="square" lIns="91440" tIns="45720" rIns="91440" bIns="45720">
            <a:spAutoFit/>
          </a:bodyPr>
          <a:lstStyle/>
          <a:p>
            <a:pPr algn="ctr"/>
            <a:r>
              <a:rPr lang="de-DE"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Willkommen</a:t>
            </a:r>
          </a:p>
        </p:txBody>
      </p:sp>
      <p:sp>
        <p:nvSpPr>
          <p:cNvPr id="14" name="Rechteck 13">
            <a:extLst>
              <a:ext uri="{FF2B5EF4-FFF2-40B4-BE49-F238E27FC236}">
                <a16:creationId xmlns:a16="http://schemas.microsoft.com/office/drawing/2014/main" id="{9CFA2DC8-7475-4363-9660-E39DE6BA2EB2}"/>
              </a:ext>
            </a:extLst>
          </p:cNvPr>
          <p:cNvSpPr/>
          <p:nvPr/>
        </p:nvSpPr>
        <p:spPr>
          <a:xfrm>
            <a:off x="-1121789" y="717926"/>
            <a:ext cx="4937912" cy="4524315"/>
          </a:xfrm>
          <a:prstGeom prst="rect">
            <a:avLst/>
          </a:prstGeom>
          <a:noFill/>
        </p:spPr>
        <p:txBody>
          <a:bodyPr wrap="square" lIns="91440" tIns="45720" rIns="91440" bIns="45720">
            <a:spAutoFit/>
          </a:bodyPr>
          <a:lstStyle/>
          <a:p>
            <a:pPr algn="ctr"/>
            <a:endParaRPr lang="de-DE"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de-DE"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Gemeinschaft</a:t>
            </a:r>
          </a:p>
          <a:p>
            <a:pPr algn="ctr"/>
            <a:endParaRPr lang="de-DE"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de-DE"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de-DE"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de-DE"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de-DE"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de-DE"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de-DE"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5" name="Rechteck 14">
            <a:extLst>
              <a:ext uri="{FF2B5EF4-FFF2-40B4-BE49-F238E27FC236}">
                <a16:creationId xmlns:a16="http://schemas.microsoft.com/office/drawing/2014/main" id="{A9AEDA35-AD14-4F7F-9565-6EC5E57BCF63}"/>
              </a:ext>
            </a:extLst>
          </p:cNvPr>
          <p:cNvSpPr/>
          <p:nvPr/>
        </p:nvSpPr>
        <p:spPr>
          <a:xfrm>
            <a:off x="-4213781" y="2967335"/>
            <a:ext cx="9634193" cy="1754326"/>
          </a:xfrm>
          <a:prstGeom prst="rect">
            <a:avLst/>
          </a:prstGeom>
          <a:noFill/>
        </p:spPr>
        <p:txBody>
          <a:bodyPr wrap="square" lIns="91440" tIns="45720" rIns="91440" bIns="45720">
            <a:spAutoFit/>
          </a:bodyPr>
          <a:lstStyle/>
          <a:p>
            <a:pPr algn="ctr"/>
            <a:endParaRPr lang="de-DE" sz="3600" b="1" dirty="0">
              <a:ln w="12700">
                <a:solidFill>
                  <a:schemeClr val="accent5"/>
                </a:solidFill>
                <a:prstDash val="solid"/>
              </a:ln>
              <a:solidFill>
                <a:srgbClr val="00B050"/>
              </a:solidFill>
            </a:endParaRPr>
          </a:p>
          <a:p>
            <a:pPr algn="ctr"/>
            <a:endParaRPr lang="de-DE" sz="3600" b="1" dirty="0">
              <a:ln w="12700">
                <a:solidFill>
                  <a:schemeClr val="accent5"/>
                </a:solidFill>
                <a:prstDash val="solid"/>
              </a:ln>
              <a:solidFill>
                <a:srgbClr val="00B050"/>
              </a:solidFill>
            </a:endParaRPr>
          </a:p>
          <a:p>
            <a:pPr algn="ctr"/>
            <a:r>
              <a:rPr lang="de-DE" sz="3600" b="1" dirty="0">
                <a:ln w="12700">
                  <a:solidFill>
                    <a:schemeClr val="accent5"/>
                  </a:solidFill>
                  <a:prstDash val="solid"/>
                </a:ln>
                <a:solidFill>
                  <a:srgbClr val="00B050"/>
                </a:solidFill>
              </a:rPr>
              <a:t>	Glaube</a:t>
            </a:r>
            <a:endParaRPr lang="de-DE" sz="3600" b="1" cap="none" spc="0" dirty="0">
              <a:ln w="12700">
                <a:solidFill>
                  <a:schemeClr val="accent5"/>
                </a:solidFill>
                <a:prstDash val="solid"/>
              </a:ln>
              <a:solidFill>
                <a:srgbClr val="00B050"/>
              </a:solidFill>
              <a:effectLst/>
            </a:endParaRPr>
          </a:p>
        </p:txBody>
      </p:sp>
      <p:sp>
        <p:nvSpPr>
          <p:cNvPr id="16" name="Rechteck 15">
            <a:extLst>
              <a:ext uri="{FF2B5EF4-FFF2-40B4-BE49-F238E27FC236}">
                <a16:creationId xmlns:a16="http://schemas.microsoft.com/office/drawing/2014/main" id="{55DFD0E3-187D-4546-A4FD-C9D68A3BA88A}"/>
              </a:ext>
            </a:extLst>
          </p:cNvPr>
          <p:cNvSpPr/>
          <p:nvPr/>
        </p:nvSpPr>
        <p:spPr>
          <a:xfrm rot="20367207" flipH="1">
            <a:off x="7216691" y="2967335"/>
            <a:ext cx="5299774" cy="3200876"/>
          </a:xfrm>
          <a:prstGeom prst="rect">
            <a:avLst/>
          </a:prstGeom>
          <a:noFill/>
        </p:spPr>
        <p:txBody>
          <a:bodyPr wrap="square" lIns="91440" tIns="45720" rIns="91440" bIns="45720">
            <a:spAutoFit/>
          </a:bodyPr>
          <a:lstStyle/>
          <a:p>
            <a:pPr algn="ctr"/>
            <a:endParaRPr lang="de-DE" sz="5400" b="1" dirty="0">
              <a:ln w="12700">
                <a:solidFill>
                  <a:schemeClr val="accent5"/>
                </a:solidFill>
                <a:prstDash val="solid"/>
              </a:ln>
              <a:solidFill>
                <a:srgbClr val="00B050"/>
              </a:solidFill>
            </a:endParaRPr>
          </a:p>
          <a:p>
            <a:pPr algn="ctr"/>
            <a:endParaRPr lang="de-DE" sz="5400" b="1" dirty="0">
              <a:ln w="12700">
                <a:solidFill>
                  <a:schemeClr val="accent5"/>
                </a:solidFill>
                <a:prstDash val="solid"/>
              </a:ln>
              <a:solidFill>
                <a:srgbClr val="00B050"/>
              </a:solidFill>
            </a:endParaRPr>
          </a:p>
          <a:p>
            <a:pPr algn="ctr"/>
            <a:endParaRPr lang="de-DE" sz="5400" b="1" dirty="0">
              <a:ln w="12700">
                <a:solidFill>
                  <a:schemeClr val="accent5"/>
                </a:solidFill>
                <a:prstDash val="solid"/>
              </a:ln>
              <a:solidFill>
                <a:srgbClr val="00B050"/>
              </a:solidFill>
            </a:endParaRPr>
          </a:p>
          <a:p>
            <a:pPr algn="ctr"/>
            <a:r>
              <a:rPr lang="de-DE" sz="4000" b="1" dirty="0">
                <a:ln w="12700">
                  <a:solidFill>
                    <a:schemeClr val="accent5"/>
                  </a:solidFill>
                  <a:prstDash val="solid"/>
                </a:ln>
                <a:solidFill>
                  <a:srgbClr val="00B050"/>
                </a:solidFill>
              </a:rPr>
              <a:t>Vielfalt</a:t>
            </a:r>
            <a:endParaRPr lang="de-DE" sz="4000" b="1" cap="none" spc="0" dirty="0">
              <a:ln w="12700">
                <a:solidFill>
                  <a:schemeClr val="accent5"/>
                </a:solidFill>
                <a:prstDash val="solid"/>
              </a:ln>
              <a:solidFill>
                <a:srgbClr val="00B050"/>
              </a:solidFill>
              <a:effectLst/>
            </a:endParaRPr>
          </a:p>
        </p:txBody>
      </p:sp>
      <p:sp>
        <p:nvSpPr>
          <p:cNvPr id="17" name="Rechteck 16">
            <a:extLst>
              <a:ext uri="{FF2B5EF4-FFF2-40B4-BE49-F238E27FC236}">
                <a16:creationId xmlns:a16="http://schemas.microsoft.com/office/drawing/2014/main" id="{2D3C62DE-1749-4672-ADCF-ED4D37CB868B}"/>
              </a:ext>
            </a:extLst>
          </p:cNvPr>
          <p:cNvSpPr/>
          <p:nvPr/>
        </p:nvSpPr>
        <p:spPr>
          <a:xfrm rot="20799106">
            <a:off x="-271943" y="2354577"/>
            <a:ext cx="7394184" cy="3416320"/>
          </a:xfrm>
          <a:prstGeom prst="rect">
            <a:avLst/>
          </a:prstGeom>
          <a:noFill/>
        </p:spPr>
        <p:txBody>
          <a:bodyPr wrap="square" lIns="91440" tIns="45720" rIns="91440" bIns="45720">
            <a:spAutoFit/>
          </a:bodyPr>
          <a:lstStyle/>
          <a:p>
            <a:pPr algn="ctr"/>
            <a:endParaRPr lang="de-DE" sz="5400" dirty="0">
              <a:ln w="0"/>
              <a:solidFill>
                <a:srgbClr val="00B050"/>
              </a:solidFill>
              <a:effectLst>
                <a:reflection blurRad="6350" stA="53000" endA="300" endPos="35500" dir="5400000" sy="-90000" algn="bl" rotWithShape="0"/>
              </a:effectLst>
            </a:endParaRPr>
          </a:p>
          <a:p>
            <a:pPr algn="ctr"/>
            <a:endParaRPr lang="de-DE" sz="5400" dirty="0">
              <a:ln w="0"/>
              <a:solidFill>
                <a:srgbClr val="00B050"/>
              </a:solidFill>
              <a:effectLst>
                <a:reflection blurRad="6350" stA="53000" endA="300" endPos="35500" dir="5400000" sy="-90000" algn="bl" rotWithShape="0"/>
              </a:effectLst>
            </a:endParaRPr>
          </a:p>
          <a:p>
            <a:pPr algn="ctr"/>
            <a:endParaRPr lang="de-DE" sz="5400" dirty="0">
              <a:ln w="0"/>
              <a:solidFill>
                <a:srgbClr val="00B050"/>
              </a:solidFill>
              <a:effectLst>
                <a:reflection blurRad="6350" stA="53000" endA="300" endPos="35500" dir="5400000" sy="-90000" algn="bl" rotWithShape="0"/>
              </a:effectLst>
            </a:endParaRPr>
          </a:p>
          <a:p>
            <a:pPr algn="ctr"/>
            <a:r>
              <a:rPr lang="de-DE" sz="5400" dirty="0">
                <a:ln w="0"/>
                <a:solidFill>
                  <a:srgbClr val="00B050"/>
                </a:solidFill>
                <a:effectLst>
                  <a:reflection blurRad="6350" stA="53000" endA="300" endPos="35500" dir="5400000" sy="-90000" algn="bl" rotWithShape="0"/>
                </a:effectLst>
              </a:rPr>
              <a:t>Gebet</a:t>
            </a:r>
            <a:endParaRPr lang="de-DE" sz="5400" b="0" cap="none" spc="0" dirty="0">
              <a:ln w="0"/>
              <a:solidFill>
                <a:srgbClr val="00B050"/>
              </a:solidFill>
              <a:effectLst>
                <a:reflection blurRad="6350" stA="53000" endA="300" endPos="35500" dir="5400000" sy="-90000" algn="bl" rotWithShape="0"/>
              </a:effectLst>
            </a:endParaRPr>
          </a:p>
        </p:txBody>
      </p:sp>
      <p:sp>
        <p:nvSpPr>
          <p:cNvPr id="18" name="Rechteck 17">
            <a:extLst>
              <a:ext uri="{FF2B5EF4-FFF2-40B4-BE49-F238E27FC236}">
                <a16:creationId xmlns:a16="http://schemas.microsoft.com/office/drawing/2014/main" id="{6D022137-5C8C-4769-A3AC-5545DDAEADDE}"/>
              </a:ext>
            </a:extLst>
          </p:cNvPr>
          <p:cNvSpPr/>
          <p:nvPr/>
        </p:nvSpPr>
        <p:spPr>
          <a:xfrm>
            <a:off x="9382813" y="279705"/>
            <a:ext cx="1816230" cy="707886"/>
          </a:xfrm>
          <a:prstGeom prst="rect">
            <a:avLst/>
          </a:prstGeom>
          <a:noFill/>
        </p:spPr>
        <p:txBody>
          <a:bodyPr wrap="square" lIns="91440" tIns="45720" rIns="91440" bIns="45720">
            <a:spAutoFit/>
          </a:bodyPr>
          <a:lstStyle/>
          <a:p>
            <a:pPr algn="ctr"/>
            <a:r>
              <a:rPr lang="de-DE" sz="4000" b="1" dirty="0">
                <a:ln w="6600">
                  <a:solidFill>
                    <a:schemeClr val="accent2"/>
                  </a:solidFill>
                  <a:prstDash val="solid"/>
                </a:ln>
                <a:solidFill>
                  <a:srgbClr val="FFFFFF"/>
                </a:solidFill>
                <a:effectLst>
                  <a:outerShdw dist="38100" dir="2700000" algn="tl" rotWithShape="0">
                    <a:schemeClr val="accent2"/>
                  </a:outerShdw>
                </a:effectLst>
              </a:rPr>
              <a:t>Feiern</a:t>
            </a:r>
            <a:endParaRPr lang="de-DE" sz="4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9" name="Rechteck 18">
            <a:extLst>
              <a:ext uri="{FF2B5EF4-FFF2-40B4-BE49-F238E27FC236}">
                <a16:creationId xmlns:a16="http://schemas.microsoft.com/office/drawing/2014/main" id="{65E3EF62-F108-4CB6-BF2B-ABE2058AE3D4}"/>
              </a:ext>
            </a:extLst>
          </p:cNvPr>
          <p:cNvSpPr/>
          <p:nvPr/>
        </p:nvSpPr>
        <p:spPr>
          <a:xfrm>
            <a:off x="1222884" y="3109562"/>
            <a:ext cx="7219980" cy="3785652"/>
          </a:xfrm>
          <a:prstGeom prst="rect">
            <a:avLst/>
          </a:prstGeom>
          <a:noFill/>
        </p:spPr>
        <p:txBody>
          <a:bodyPr wrap="square" lIns="91440" tIns="45720" rIns="91440" bIns="45720">
            <a:spAutoFit/>
          </a:bodyPr>
          <a:lstStyle/>
          <a:p>
            <a:pPr algn="ctr"/>
            <a:endParaRPr lang="de-DE" sz="4800" b="0" cap="none" spc="0" dirty="0">
              <a:ln w="0"/>
              <a:solidFill>
                <a:srgbClr val="C00000"/>
              </a:solidFill>
              <a:effectLst>
                <a:reflection blurRad="6350" stA="53000" endA="300" endPos="35500" dir="5400000" sy="-90000" algn="bl" rotWithShape="0"/>
              </a:effectLst>
            </a:endParaRPr>
          </a:p>
          <a:p>
            <a:pPr algn="ctr"/>
            <a:endParaRPr lang="de-DE" sz="4800" b="0" cap="none" spc="0" dirty="0">
              <a:ln w="0"/>
              <a:solidFill>
                <a:srgbClr val="C00000"/>
              </a:solidFill>
              <a:effectLst>
                <a:reflection blurRad="6350" stA="53000" endA="300" endPos="35500" dir="5400000" sy="-90000" algn="bl" rotWithShape="0"/>
              </a:effectLst>
            </a:endParaRPr>
          </a:p>
          <a:p>
            <a:pPr algn="ctr"/>
            <a:endParaRPr lang="de-DE" sz="4800" dirty="0">
              <a:ln w="0"/>
              <a:solidFill>
                <a:srgbClr val="C00000"/>
              </a:solidFill>
              <a:effectLst>
                <a:reflection blurRad="6350" stA="53000" endA="300" endPos="35500" dir="5400000" sy="-90000" algn="bl" rotWithShape="0"/>
              </a:effectLst>
            </a:endParaRPr>
          </a:p>
          <a:p>
            <a:pPr algn="ctr"/>
            <a:endParaRPr lang="de-DE" sz="4800" b="0" cap="none" spc="0" dirty="0">
              <a:ln w="0"/>
              <a:solidFill>
                <a:srgbClr val="C00000"/>
              </a:solidFill>
              <a:effectLst>
                <a:reflection blurRad="6350" stA="53000" endA="300" endPos="35500" dir="5400000" sy="-90000" algn="bl" rotWithShape="0"/>
              </a:effectLst>
            </a:endParaRPr>
          </a:p>
          <a:p>
            <a:pPr algn="ctr"/>
            <a:r>
              <a:rPr lang="de-DE" sz="4800" b="0" cap="none" spc="0" dirty="0">
                <a:ln w="0"/>
                <a:solidFill>
                  <a:srgbClr val="C00000"/>
                </a:solidFill>
                <a:effectLst>
                  <a:reflection blurRad="6350" stA="53000" endA="300" endPos="35500" dir="5400000" sy="-90000" algn="bl" rotWithShape="0"/>
                </a:effectLst>
              </a:rPr>
              <a:t>anknüpfen</a:t>
            </a:r>
          </a:p>
        </p:txBody>
      </p:sp>
      <p:sp>
        <p:nvSpPr>
          <p:cNvPr id="20" name="Rechteck 19">
            <a:extLst>
              <a:ext uri="{FF2B5EF4-FFF2-40B4-BE49-F238E27FC236}">
                <a16:creationId xmlns:a16="http://schemas.microsoft.com/office/drawing/2014/main" id="{24A7BDD8-8643-476B-A53E-1C3C157A49B3}"/>
              </a:ext>
            </a:extLst>
          </p:cNvPr>
          <p:cNvSpPr/>
          <p:nvPr/>
        </p:nvSpPr>
        <p:spPr>
          <a:xfrm rot="558170">
            <a:off x="5368167" y="788388"/>
            <a:ext cx="3027252" cy="1077218"/>
          </a:xfrm>
          <a:prstGeom prst="rect">
            <a:avLst/>
          </a:prstGeom>
          <a:noFill/>
        </p:spPr>
        <p:txBody>
          <a:bodyPr wrap="square" lIns="91440" tIns="45720" rIns="91440" bIns="45720">
            <a:spAutoFit/>
          </a:bodyPr>
          <a:lstStyle/>
          <a:p>
            <a:pPr algn="ctr"/>
            <a:endParaRPr lang="de-DE" sz="3200" dirty="0">
              <a:ln w="0"/>
              <a:solidFill>
                <a:srgbClr val="C00000"/>
              </a:solidFill>
              <a:effectLst>
                <a:reflection blurRad="6350" stA="53000" endA="300" endPos="35500" dir="5400000" sy="-90000" algn="bl" rotWithShape="0"/>
              </a:effectLst>
            </a:endParaRPr>
          </a:p>
          <a:p>
            <a:pPr algn="ctr"/>
            <a:r>
              <a:rPr lang="de-DE" sz="3200" dirty="0">
                <a:ln w="0"/>
                <a:solidFill>
                  <a:srgbClr val="C00000"/>
                </a:solidFill>
                <a:effectLst>
                  <a:reflection blurRad="6350" stA="53000" endA="300" endPos="35500" dir="5400000" sy="-90000" algn="bl" rotWithShape="0"/>
                </a:effectLst>
              </a:rPr>
              <a:t>Bedarf</a:t>
            </a:r>
            <a:endParaRPr lang="de-DE" sz="3200" b="0" cap="none" spc="0" dirty="0">
              <a:ln w="0"/>
              <a:solidFill>
                <a:srgbClr val="C00000"/>
              </a:solidFill>
              <a:effectLst>
                <a:reflection blurRad="6350" stA="53000" endA="300" endPos="35500" dir="5400000" sy="-90000" algn="bl" rotWithShape="0"/>
              </a:effectLst>
            </a:endParaRPr>
          </a:p>
        </p:txBody>
      </p:sp>
      <p:sp>
        <p:nvSpPr>
          <p:cNvPr id="21" name="Rechteck 20">
            <a:extLst>
              <a:ext uri="{FF2B5EF4-FFF2-40B4-BE49-F238E27FC236}">
                <a16:creationId xmlns:a16="http://schemas.microsoft.com/office/drawing/2014/main" id="{63C5AD7B-A7D1-4D7F-A1EF-8B71F8CD0395}"/>
              </a:ext>
            </a:extLst>
          </p:cNvPr>
          <p:cNvSpPr/>
          <p:nvPr/>
        </p:nvSpPr>
        <p:spPr>
          <a:xfrm rot="21280948">
            <a:off x="9974677" y="2425706"/>
            <a:ext cx="2392828" cy="646331"/>
          </a:xfrm>
          <a:prstGeom prst="rect">
            <a:avLst/>
          </a:prstGeom>
          <a:noFill/>
        </p:spPr>
        <p:txBody>
          <a:bodyPr wrap="square" lIns="91440" tIns="45720" rIns="91440" bIns="45720">
            <a:spAutoFit/>
          </a:bodyPr>
          <a:lstStyle/>
          <a:p>
            <a:pPr algn="ctr"/>
            <a:r>
              <a:rPr lang="de-DE" sz="3600" dirty="0">
                <a:ln w="0"/>
                <a:solidFill>
                  <a:schemeClr val="accent2"/>
                </a:solidFill>
              </a:rPr>
              <a:t>einfach</a:t>
            </a:r>
            <a:endParaRPr lang="de-DE" sz="3600" b="0" cap="none" spc="0" dirty="0">
              <a:ln w="0"/>
              <a:solidFill>
                <a:schemeClr val="accent2"/>
              </a:solidFill>
              <a:effectLst/>
            </a:endParaRPr>
          </a:p>
        </p:txBody>
      </p:sp>
      <p:sp>
        <p:nvSpPr>
          <p:cNvPr id="22" name="Rechteck 21">
            <a:extLst>
              <a:ext uri="{FF2B5EF4-FFF2-40B4-BE49-F238E27FC236}">
                <a16:creationId xmlns:a16="http://schemas.microsoft.com/office/drawing/2014/main" id="{83D4F88B-38F9-4233-8A51-A1B2EE8929B7}"/>
              </a:ext>
            </a:extLst>
          </p:cNvPr>
          <p:cNvSpPr/>
          <p:nvPr/>
        </p:nvSpPr>
        <p:spPr>
          <a:xfrm rot="13864993" flipV="1">
            <a:off x="3229842" y="2469362"/>
            <a:ext cx="1709387" cy="338554"/>
          </a:xfrm>
          <a:prstGeom prst="rect">
            <a:avLst/>
          </a:prstGeom>
          <a:noFill/>
        </p:spPr>
        <p:txBody>
          <a:bodyPr wrap="square" lIns="91440" tIns="45720" rIns="91440" bIns="45720">
            <a:spAutoFit/>
          </a:bodyPr>
          <a:lstStyle/>
          <a:p>
            <a:pPr algn="ctr"/>
            <a:r>
              <a:rPr lang="de-DE" sz="1600" b="1" dirty="0">
                <a:ln/>
                <a:solidFill>
                  <a:srgbClr val="C00000"/>
                </a:solidFill>
                <a:effectLst>
                  <a:outerShdw blurRad="38100" dist="19050" dir="2700000" algn="tl" rotWithShape="0">
                    <a:schemeClr val="dk1">
                      <a:lumMod val="50000"/>
                      <a:alpha val="40000"/>
                    </a:schemeClr>
                  </a:outerShdw>
                </a:effectLst>
              </a:rPr>
              <a:t>Angebot</a:t>
            </a:r>
            <a:endParaRPr lang="de-DE" sz="1600" b="1" cap="none" spc="0" dirty="0">
              <a:ln/>
              <a:solidFill>
                <a:srgbClr val="C00000"/>
              </a:solidFill>
              <a:effectLst>
                <a:outerShdw blurRad="38100" dist="19050" dir="2700000" algn="tl" rotWithShape="0">
                  <a:schemeClr val="dk1">
                    <a:lumMod val="50000"/>
                    <a:alpha val="40000"/>
                  </a:schemeClr>
                </a:outerShdw>
              </a:effectLst>
            </a:endParaRPr>
          </a:p>
        </p:txBody>
      </p:sp>
      <p:sp>
        <p:nvSpPr>
          <p:cNvPr id="23" name="Rechteck 22">
            <a:extLst>
              <a:ext uri="{FF2B5EF4-FFF2-40B4-BE49-F238E27FC236}">
                <a16:creationId xmlns:a16="http://schemas.microsoft.com/office/drawing/2014/main" id="{80D7CF48-2E30-41B6-8BCE-B37D0595C1A2}"/>
              </a:ext>
            </a:extLst>
          </p:cNvPr>
          <p:cNvSpPr/>
          <p:nvPr/>
        </p:nvSpPr>
        <p:spPr>
          <a:xfrm rot="10275685" flipH="1" flipV="1">
            <a:off x="154358" y="137102"/>
            <a:ext cx="2910685" cy="923330"/>
          </a:xfrm>
          <a:prstGeom prst="rect">
            <a:avLst/>
          </a:prstGeom>
          <a:noFill/>
        </p:spPr>
        <p:txBody>
          <a:bodyPr wrap="square" lIns="91440" tIns="45720" rIns="91440" bIns="45720">
            <a:spAutoFit/>
          </a:bodyPr>
          <a:lstStyle/>
          <a:p>
            <a:pPr algn="ctr"/>
            <a:r>
              <a:rPr lang="de-DE" sz="5400" dirty="0">
                <a:ln w="0"/>
                <a:solidFill>
                  <a:srgbClr val="C00000"/>
                </a:solidFill>
                <a:effectLst>
                  <a:reflection blurRad="6350" stA="53000" endA="300" endPos="35500" dir="5400000" sy="-90000" algn="bl" rotWithShape="0"/>
                </a:effectLst>
              </a:rPr>
              <a:t>Familie</a:t>
            </a:r>
            <a:endParaRPr lang="de-DE" sz="5400" b="0" cap="none" spc="0" dirty="0">
              <a:ln w="0"/>
              <a:solidFill>
                <a:srgbClr val="C00000"/>
              </a:solidFill>
              <a:effectLst>
                <a:reflection blurRad="6350" stA="53000" endA="300" endPos="35500" dir="5400000" sy="-90000" algn="bl" rotWithShape="0"/>
              </a:effectLst>
            </a:endParaRPr>
          </a:p>
        </p:txBody>
      </p:sp>
      <p:sp>
        <p:nvSpPr>
          <p:cNvPr id="24" name="Rechteck 23">
            <a:extLst>
              <a:ext uri="{FF2B5EF4-FFF2-40B4-BE49-F238E27FC236}">
                <a16:creationId xmlns:a16="http://schemas.microsoft.com/office/drawing/2014/main" id="{0B295EBD-BFFE-4F8D-93E6-815E8423EA4F}"/>
              </a:ext>
            </a:extLst>
          </p:cNvPr>
          <p:cNvSpPr/>
          <p:nvPr/>
        </p:nvSpPr>
        <p:spPr>
          <a:xfrm>
            <a:off x="5543807" y="2967335"/>
            <a:ext cx="7552762" cy="707886"/>
          </a:xfrm>
          <a:prstGeom prst="rect">
            <a:avLst/>
          </a:prstGeom>
          <a:noFill/>
        </p:spPr>
        <p:txBody>
          <a:bodyPr wrap="square" lIns="91440" tIns="45720" rIns="91440" bIns="45720">
            <a:spAutoFit/>
          </a:bodyPr>
          <a:lstStyle/>
          <a:p>
            <a:pPr algn="ctr"/>
            <a:r>
              <a:rPr lang="de-DE" sz="4000" b="1" cap="none" spc="0" dirty="0">
                <a:ln w="12700">
                  <a:solidFill>
                    <a:schemeClr val="accent5"/>
                  </a:solidFill>
                  <a:prstDash val="solid"/>
                </a:ln>
                <a:solidFill>
                  <a:srgbClr val="00B050"/>
                </a:solidFill>
                <a:effectLst/>
              </a:rPr>
              <a:t>Hilfe</a:t>
            </a:r>
          </a:p>
        </p:txBody>
      </p:sp>
      <p:sp>
        <p:nvSpPr>
          <p:cNvPr id="25" name="Rechteck 24">
            <a:extLst>
              <a:ext uri="{FF2B5EF4-FFF2-40B4-BE49-F238E27FC236}">
                <a16:creationId xmlns:a16="http://schemas.microsoft.com/office/drawing/2014/main" id="{77DAD8CE-F823-4616-9E9B-6E0C40AE1CA0}"/>
              </a:ext>
            </a:extLst>
          </p:cNvPr>
          <p:cNvSpPr/>
          <p:nvPr/>
        </p:nvSpPr>
        <p:spPr>
          <a:xfrm>
            <a:off x="4984314" y="2967335"/>
            <a:ext cx="2223365" cy="317009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endParaRPr lang="de-DE" sz="4000" b="1" cap="none" spc="0" dirty="0">
              <a:ln/>
              <a:solidFill>
                <a:schemeClr val="accent4"/>
              </a:solidFill>
              <a:effectLst/>
            </a:endParaRPr>
          </a:p>
          <a:p>
            <a:pPr algn="ctr"/>
            <a:endParaRPr lang="de-DE" sz="4000" b="1" dirty="0">
              <a:ln/>
              <a:solidFill>
                <a:schemeClr val="accent4"/>
              </a:solidFill>
            </a:endParaRPr>
          </a:p>
          <a:p>
            <a:pPr algn="ctr"/>
            <a:endParaRPr lang="de-DE" sz="4000" b="1" cap="none" spc="0" dirty="0">
              <a:ln/>
              <a:solidFill>
                <a:schemeClr val="accent4"/>
              </a:solidFill>
              <a:effectLst/>
            </a:endParaRPr>
          </a:p>
          <a:p>
            <a:pPr algn="ctr"/>
            <a:endParaRPr lang="de-DE" sz="4000" b="1" dirty="0">
              <a:ln/>
              <a:solidFill>
                <a:schemeClr val="accent4"/>
              </a:solidFill>
            </a:endParaRPr>
          </a:p>
          <a:p>
            <a:pPr algn="ctr"/>
            <a:r>
              <a:rPr lang="de-DE" sz="4000" b="1" cap="none" spc="0" dirty="0">
                <a:ln/>
                <a:solidFill>
                  <a:schemeClr val="accent4"/>
                </a:solidFill>
                <a:effectLst/>
              </a:rPr>
              <a:t>Seelsorge</a:t>
            </a:r>
          </a:p>
        </p:txBody>
      </p:sp>
      <p:sp>
        <p:nvSpPr>
          <p:cNvPr id="26" name="Rechteck 25">
            <a:extLst>
              <a:ext uri="{FF2B5EF4-FFF2-40B4-BE49-F238E27FC236}">
                <a16:creationId xmlns:a16="http://schemas.microsoft.com/office/drawing/2014/main" id="{CFC112C1-CCD0-4FC0-A6F1-8EF02FD13C7B}"/>
              </a:ext>
            </a:extLst>
          </p:cNvPr>
          <p:cNvSpPr/>
          <p:nvPr/>
        </p:nvSpPr>
        <p:spPr>
          <a:xfrm>
            <a:off x="5211860" y="47276"/>
            <a:ext cx="2723767" cy="830997"/>
          </a:xfrm>
          <a:prstGeom prst="rect">
            <a:avLst/>
          </a:prstGeom>
          <a:noFill/>
        </p:spPr>
        <p:txBody>
          <a:bodyPr wrap="square" lIns="91440" tIns="45720" rIns="91440" bIns="45720">
            <a:spAutoFit/>
          </a:bodyPr>
          <a:lstStyle/>
          <a:p>
            <a:pPr algn="ctr"/>
            <a:r>
              <a:rPr lang="de-DE" sz="4800" b="1" dirty="0">
                <a:ln w="12700">
                  <a:solidFill>
                    <a:schemeClr val="accent5"/>
                  </a:solidFill>
                  <a:prstDash val="solid"/>
                </a:ln>
                <a:solidFill>
                  <a:srgbClr val="00B050"/>
                </a:solidFill>
              </a:rPr>
              <a:t>beleben</a:t>
            </a:r>
            <a:endParaRPr lang="de-DE" sz="4800" b="1" cap="none" spc="0" dirty="0">
              <a:ln w="12700">
                <a:solidFill>
                  <a:schemeClr val="accent5"/>
                </a:solidFill>
                <a:prstDash val="solid"/>
              </a:ln>
              <a:solidFill>
                <a:srgbClr val="00B050"/>
              </a:solidFill>
              <a:effectLst/>
            </a:endParaRPr>
          </a:p>
        </p:txBody>
      </p:sp>
      <p:sp>
        <p:nvSpPr>
          <p:cNvPr id="27" name="Rechteck 26">
            <a:extLst>
              <a:ext uri="{FF2B5EF4-FFF2-40B4-BE49-F238E27FC236}">
                <a16:creationId xmlns:a16="http://schemas.microsoft.com/office/drawing/2014/main" id="{931DCFE6-BE5D-41A8-A4BC-03716BAE6522}"/>
              </a:ext>
            </a:extLst>
          </p:cNvPr>
          <p:cNvSpPr/>
          <p:nvPr/>
        </p:nvSpPr>
        <p:spPr>
          <a:xfrm rot="2858394">
            <a:off x="4376802" y="5813307"/>
            <a:ext cx="8628583" cy="400110"/>
          </a:xfrm>
          <a:prstGeom prst="rect">
            <a:avLst/>
          </a:prstGeom>
          <a:noFill/>
        </p:spPr>
        <p:txBody>
          <a:bodyPr wrap="square" lIns="91440" tIns="45720" rIns="91440" bIns="45720">
            <a:spAutoFit/>
          </a:bodyPr>
          <a:lstStyle/>
          <a:p>
            <a:pPr algn="ctr"/>
            <a:r>
              <a:rPr lang="de-DE" sz="2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Freude</a:t>
            </a:r>
            <a:endParaRPr lang="de-DE"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28" name="Rechteck 27">
            <a:extLst>
              <a:ext uri="{FF2B5EF4-FFF2-40B4-BE49-F238E27FC236}">
                <a16:creationId xmlns:a16="http://schemas.microsoft.com/office/drawing/2014/main" id="{B76DFE40-3156-4560-82D8-627F371183B1}"/>
              </a:ext>
            </a:extLst>
          </p:cNvPr>
          <p:cNvSpPr/>
          <p:nvPr/>
        </p:nvSpPr>
        <p:spPr>
          <a:xfrm>
            <a:off x="5354290" y="2967335"/>
            <a:ext cx="1483419" cy="461665"/>
          </a:xfrm>
          <a:prstGeom prst="rect">
            <a:avLst/>
          </a:prstGeom>
          <a:noFill/>
        </p:spPr>
        <p:txBody>
          <a:bodyPr wrap="none" lIns="91440" tIns="45720" rIns="91440" bIns="45720">
            <a:spAutoFit/>
          </a:bodyPr>
          <a:lstStyle/>
          <a:p>
            <a:pPr algn="ctr"/>
            <a:r>
              <a:rPr lang="de-DE" sz="2400" b="1" dirty="0">
                <a:ln w="6600">
                  <a:solidFill>
                    <a:schemeClr val="accent2"/>
                  </a:solidFill>
                  <a:prstDash val="solid"/>
                </a:ln>
                <a:solidFill>
                  <a:srgbClr val="FFFFFF"/>
                </a:solidFill>
                <a:effectLst>
                  <a:outerShdw dist="38100" dir="2700000" algn="tl" rotWithShape="0">
                    <a:schemeClr val="accent2"/>
                  </a:outerShdw>
                </a:effectLst>
              </a:rPr>
              <a:t>verbinden</a:t>
            </a:r>
            <a:endParaRPr lang="de-DE" sz="2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cxnSp>
        <p:nvCxnSpPr>
          <p:cNvPr id="32" name="Gerader Verbinder 31">
            <a:extLst>
              <a:ext uri="{FF2B5EF4-FFF2-40B4-BE49-F238E27FC236}">
                <a16:creationId xmlns:a16="http://schemas.microsoft.com/office/drawing/2014/main" id="{C2ECCC56-9DE2-4C35-8F38-C80B93141FD9}"/>
              </a:ext>
            </a:extLst>
          </p:cNvPr>
          <p:cNvCxnSpPr>
            <a:cxnSpLocks/>
          </p:cNvCxnSpPr>
          <p:nvPr/>
        </p:nvCxnSpPr>
        <p:spPr>
          <a:xfrm>
            <a:off x="1762644" y="987591"/>
            <a:ext cx="0" cy="15884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96F3A6E5-EDC3-4028-925D-E2CBDB723B1E}"/>
              </a:ext>
            </a:extLst>
          </p:cNvPr>
          <p:cNvCxnSpPr/>
          <p:nvPr/>
        </p:nvCxnSpPr>
        <p:spPr>
          <a:xfrm>
            <a:off x="1762644" y="965535"/>
            <a:ext cx="1727808" cy="3106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F3AECBA7-2D32-4ECA-A4E3-2D07A795BCCA}"/>
              </a:ext>
            </a:extLst>
          </p:cNvPr>
          <p:cNvCxnSpPr/>
          <p:nvPr/>
        </p:nvCxnSpPr>
        <p:spPr>
          <a:xfrm flipH="1">
            <a:off x="1065735" y="3853416"/>
            <a:ext cx="359942" cy="531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08C55172-709B-478E-B507-E3F886B169DB}"/>
              </a:ext>
            </a:extLst>
          </p:cNvPr>
          <p:cNvCxnSpPr/>
          <p:nvPr/>
        </p:nvCxnSpPr>
        <p:spPr>
          <a:xfrm>
            <a:off x="2615381" y="3254477"/>
            <a:ext cx="502908" cy="1555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A6CCB8D9-1F0B-436B-B069-816CF9F09FF3}"/>
              </a:ext>
            </a:extLst>
          </p:cNvPr>
          <p:cNvCxnSpPr>
            <a:cxnSpLocks/>
          </p:cNvCxnSpPr>
          <p:nvPr/>
        </p:nvCxnSpPr>
        <p:spPr>
          <a:xfrm flipV="1">
            <a:off x="2615381" y="2690630"/>
            <a:ext cx="1587166" cy="246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7FAE41FD-9440-4AED-AB3A-EF8A4CC6A3F5}"/>
              </a:ext>
            </a:extLst>
          </p:cNvPr>
          <p:cNvCxnSpPr/>
          <p:nvPr/>
        </p:nvCxnSpPr>
        <p:spPr>
          <a:xfrm flipV="1">
            <a:off x="7629832" y="878273"/>
            <a:ext cx="589936" cy="162895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D0B3DAF7-38F4-41FE-A327-0C9184873483}"/>
              </a:ext>
            </a:extLst>
          </p:cNvPr>
          <p:cNvCxnSpPr/>
          <p:nvPr/>
        </p:nvCxnSpPr>
        <p:spPr>
          <a:xfrm flipV="1">
            <a:off x="4753154" y="1615759"/>
            <a:ext cx="1677143" cy="1493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931611D0-F142-4FCA-B14D-3EEF223EB5F0}"/>
              </a:ext>
            </a:extLst>
          </p:cNvPr>
          <p:cNvCxnSpPr/>
          <p:nvPr/>
        </p:nvCxnSpPr>
        <p:spPr>
          <a:xfrm>
            <a:off x="2486574" y="3853416"/>
            <a:ext cx="212174" cy="868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61199571-04BB-45D8-BCEA-B4F420E9EF0A}"/>
              </a:ext>
            </a:extLst>
          </p:cNvPr>
          <p:cNvCxnSpPr/>
          <p:nvPr/>
        </p:nvCxnSpPr>
        <p:spPr>
          <a:xfrm>
            <a:off x="2615381" y="3448021"/>
            <a:ext cx="1587166" cy="552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04EC3026-A8F0-4DA5-845B-028180015C8D}"/>
              </a:ext>
            </a:extLst>
          </p:cNvPr>
          <p:cNvCxnSpPr/>
          <p:nvPr/>
        </p:nvCxnSpPr>
        <p:spPr>
          <a:xfrm>
            <a:off x="1222884" y="4506217"/>
            <a:ext cx="1895405" cy="1046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9FD69BCA-72D5-4888-B8CD-F717796581A5}"/>
              </a:ext>
            </a:extLst>
          </p:cNvPr>
          <p:cNvCxnSpPr/>
          <p:nvPr/>
        </p:nvCxnSpPr>
        <p:spPr>
          <a:xfrm>
            <a:off x="2486574" y="3613666"/>
            <a:ext cx="3057233" cy="2256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845BC679-DDFC-4962-BD19-08028FA0744A}"/>
              </a:ext>
            </a:extLst>
          </p:cNvPr>
          <p:cNvCxnSpPr/>
          <p:nvPr/>
        </p:nvCxnSpPr>
        <p:spPr>
          <a:xfrm>
            <a:off x="4375355" y="5242241"/>
            <a:ext cx="1168452" cy="650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B9F35772-AB47-4B78-B073-3A62CE8EDBA9}"/>
              </a:ext>
            </a:extLst>
          </p:cNvPr>
          <p:cNvCxnSpPr/>
          <p:nvPr/>
        </p:nvCxnSpPr>
        <p:spPr>
          <a:xfrm flipV="1">
            <a:off x="5543807" y="4994787"/>
            <a:ext cx="1073303" cy="875622"/>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1C1237E1-2FD7-443E-8CF7-F2B1D2950857}"/>
              </a:ext>
            </a:extLst>
          </p:cNvPr>
          <p:cNvCxnSpPr/>
          <p:nvPr/>
        </p:nvCxnSpPr>
        <p:spPr>
          <a:xfrm flipV="1">
            <a:off x="4100052" y="1867298"/>
            <a:ext cx="275303" cy="823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7069B98B-39A4-45B9-AC95-8846822DFDB9}"/>
              </a:ext>
            </a:extLst>
          </p:cNvPr>
          <p:cNvCxnSpPr/>
          <p:nvPr/>
        </p:nvCxnSpPr>
        <p:spPr>
          <a:xfrm>
            <a:off x="2222090" y="717926"/>
            <a:ext cx="1779639" cy="1789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CA70AF52-EE71-404D-A85E-337BC40CF248}"/>
              </a:ext>
            </a:extLst>
          </p:cNvPr>
          <p:cNvCxnSpPr/>
          <p:nvPr/>
        </p:nvCxnSpPr>
        <p:spPr>
          <a:xfrm flipV="1">
            <a:off x="1222884" y="1615759"/>
            <a:ext cx="0" cy="13218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DD8289E2-9BBA-4C5F-AB22-27BC1B45A32F}"/>
              </a:ext>
            </a:extLst>
          </p:cNvPr>
          <p:cNvCxnSpPr/>
          <p:nvPr/>
        </p:nvCxnSpPr>
        <p:spPr>
          <a:xfrm flipH="1">
            <a:off x="-98323" y="3254477"/>
            <a:ext cx="11640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D1DE8F0D-6C6A-4B0D-A5DB-D06C8CE9C5BB}"/>
              </a:ext>
            </a:extLst>
          </p:cNvPr>
          <p:cNvCxnSpPr/>
          <p:nvPr/>
        </p:nvCxnSpPr>
        <p:spPr>
          <a:xfrm flipV="1">
            <a:off x="8219768" y="717926"/>
            <a:ext cx="1730108" cy="160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A4E7C0E8-B07B-48CC-92E0-1384944A0605}"/>
              </a:ext>
            </a:extLst>
          </p:cNvPr>
          <p:cNvCxnSpPr/>
          <p:nvPr/>
        </p:nvCxnSpPr>
        <p:spPr>
          <a:xfrm>
            <a:off x="6837709" y="647282"/>
            <a:ext cx="290134" cy="1928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D687A3AA-3CC1-4D0D-A5ED-B5A969E0EA67}"/>
              </a:ext>
            </a:extLst>
          </p:cNvPr>
          <p:cNvCxnSpPr/>
          <p:nvPr/>
        </p:nvCxnSpPr>
        <p:spPr>
          <a:xfrm flipH="1" flipV="1">
            <a:off x="4572492" y="3416273"/>
            <a:ext cx="649691" cy="552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4E04858A-FB46-40EB-900E-16AF53A50B37}"/>
              </a:ext>
            </a:extLst>
          </p:cNvPr>
          <p:cNvCxnSpPr/>
          <p:nvPr/>
        </p:nvCxnSpPr>
        <p:spPr>
          <a:xfrm flipH="1" flipV="1">
            <a:off x="6361471" y="3254477"/>
            <a:ext cx="410119" cy="1740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F6DB6578-DC46-427A-A5CF-79485464B6CC}"/>
              </a:ext>
            </a:extLst>
          </p:cNvPr>
          <p:cNvCxnSpPr/>
          <p:nvPr/>
        </p:nvCxnSpPr>
        <p:spPr>
          <a:xfrm>
            <a:off x="6881793" y="730897"/>
            <a:ext cx="3217837" cy="1575993"/>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6553E948-1960-4641-9B58-8BBE78DE23D9}"/>
              </a:ext>
            </a:extLst>
          </p:cNvPr>
          <p:cNvCxnSpPr/>
          <p:nvPr/>
        </p:nvCxnSpPr>
        <p:spPr>
          <a:xfrm>
            <a:off x="8677979" y="943234"/>
            <a:ext cx="527302" cy="2352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9EFDC132-D679-484D-9818-5CC5B7CDD4CB}"/>
              </a:ext>
            </a:extLst>
          </p:cNvPr>
          <p:cNvCxnSpPr/>
          <p:nvPr/>
        </p:nvCxnSpPr>
        <p:spPr>
          <a:xfrm flipV="1">
            <a:off x="8382919" y="2231310"/>
            <a:ext cx="1731879" cy="213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80CD447F-C6F8-4FE1-A0B1-EB9F91FE04FA}"/>
              </a:ext>
            </a:extLst>
          </p:cNvPr>
          <p:cNvCxnSpPr>
            <a:cxnSpLocks/>
          </p:cNvCxnSpPr>
          <p:nvPr/>
        </p:nvCxnSpPr>
        <p:spPr>
          <a:xfrm>
            <a:off x="6438178" y="2462750"/>
            <a:ext cx="1710073" cy="153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9BFA3C81-8D2B-487B-B2CC-4CD5F4A36C58}"/>
              </a:ext>
            </a:extLst>
          </p:cNvPr>
          <p:cNvCxnSpPr/>
          <p:nvPr/>
        </p:nvCxnSpPr>
        <p:spPr>
          <a:xfrm>
            <a:off x="4100052" y="5432598"/>
            <a:ext cx="653102" cy="1037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186875CA-C22B-40D0-A7BC-30742EF205C6}"/>
              </a:ext>
            </a:extLst>
          </p:cNvPr>
          <p:cNvCxnSpPr/>
          <p:nvPr/>
        </p:nvCxnSpPr>
        <p:spPr>
          <a:xfrm flipV="1">
            <a:off x="4767170" y="4073775"/>
            <a:ext cx="723483" cy="2300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Gerader Verbinder 90">
            <a:extLst>
              <a:ext uri="{FF2B5EF4-FFF2-40B4-BE49-F238E27FC236}">
                <a16:creationId xmlns:a16="http://schemas.microsoft.com/office/drawing/2014/main" id="{BBF7A795-04BD-47FC-981C-00BFF64E96E1}"/>
              </a:ext>
            </a:extLst>
          </p:cNvPr>
          <p:cNvCxnSpPr/>
          <p:nvPr/>
        </p:nvCxnSpPr>
        <p:spPr>
          <a:xfrm flipV="1">
            <a:off x="3170253" y="4077734"/>
            <a:ext cx="1188901" cy="394709"/>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Gerader Verbinder 92">
            <a:extLst>
              <a:ext uri="{FF2B5EF4-FFF2-40B4-BE49-F238E27FC236}">
                <a16:creationId xmlns:a16="http://schemas.microsoft.com/office/drawing/2014/main" id="{9E8EF028-5D1D-4E62-8D99-F284F158F47A}"/>
              </a:ext>
            </a:extLst>
          </p:cNvPr>
          <p:cNvCxnSpPr/>
          <p:nvPr/>
        </p:nvCxnSpPr>
        <p:spPr>
          <a:xfrm flipV="1">
            <a:off x="3559670" y="3321133"/>
            <a:ext cx="455520" cy="1742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a16="http://schemas.microsoft.com/office/drawing/2014/main" id="{CA4EB535-CAD8-4F6E-B06F-FDD364CBA2E7}"/>
              </a:ext>
            </a:extLst>
          </p:cNvPr>
          <p:cNvCxnSpPr/>
          <p:nvPr/>
        </p:nvCxnSpPr>
        <p:spPr>
          <a:xfrm flipH="1">
            <a:off x="4572492" y="474829"/>
            <a:ext cx="1407075" cy="2809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Gerader Verbinder 96">
            <a:extLst>
              <a:ext uri="{FF2B5EF4-FFF2-40B4-BE49-F238E27FC236}">
                <a16:creationId xmlns:a16="http://schemas.microsoft.com/office/drawing/2014/main" id="{21BEF999-60EB-4C62-BA5E-60D333B2241C}"/>
              </a:ext>
            </a:extLst>
          </p:cNvPr>
          <p:cNvCxnSpPr/>
          <p:nvPr/>
        </p:nvCxnSpPr>
        <p:spPr>
          <a:xfrm flipV="1">
            <a:off x="4218649" y="1611667"/>
            <a:ext cx="2234247" cy="1227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id="{EEF79C9C-46D1-4529-BC66-B84922CFD8F6}"/>
              </a:ext>
            </a:extLst>
          </p:cNvPr>
          <p:cNvCxnSpPr/>
          <p:nvPr/>
        </p:nvCxnSpPr>
        <p:spPr>
          <a:xfrm flipV="1">
            <a:off x="4236844" y="943234"/>
            <a:ext cx="4520795" cy="1958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Gerader Verbinder 100">
            <a:extLst>
              <a:ext uri="{FF2B5EF4-FFF2-40B4-BE49-F238E27FC236}">
                <a16:creationId xmlns:a16="http://schemas.microsoft.com/office/drawing/2014/main" id="{35F5E7A8-E31B-423C-92E8-C76794F336A9}"/>
              </a:ext>
            </a:extLst>
          </p:cNvPr>
          <p:cNvCxnSpPr/>
          <p:nvPr/>
        </p:nvCxnSpPr>
        <p:spPr>
          <a:xfrm flipV="1">
            <a:off x="5032457" y="3262105"/>
            <a:ext cx="530102" cy="148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Gerader Verbinder 102">
            <a:extLst>
              <a:ext uri="{FF2B5EF4-FFF2-40B4-BE49-F238E27FC236}">
                <a16:creationId xmlns:a16="http://schemas.microsoft.com/office/drawing/2014/main" id="{A3A0A9B2-AEB0-4BD4-A5A2-EF0711E61287}"/>
              </a:ext>
            </a:extLst>
          </p:cNvPr>
          <p:cNvCxnSpPr/>
          <p:nvPr/>
        </p:nvCxnSpPr>
        <p:spPr>
          <a:xfrm flipV="1">
            <a:off x="3709910" y="640079"/>
            <a:ext cx="2099919" cy="602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Gerader Verbinder 104">
            <a:extLst>
              <a:ext uri="{FF2B5EF4-FFF2-40B4-BE49-F238E27FC236}">
                <a16:creationId xmlns:a16="http://schemas.microsoft.com/office/drawing/2014/main" id="{5F3A1AC2-925B-404C-B7C0-0D85A74399B4}"/>
              </a:ext>
            </a:extLst>
          </p:cNvPr>
          <p:cNvCxnSpPr/>
          <p:nvPr/>
        </p:nvCxnSpPr>
        <p:spPr>
          <a:xfrm>
            <a:off x="2387819" y="1525052"/>
            <a:ext cx="1277166" cy="3123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Gerader Verbinder 106">
            <a:extLst>
              <a:ext uri="{FF2B5EF4-FFF2-40B4-BE49-F238E27FC236}">
                <a16:creationId xmlns:a16="http://schemas.microsoft.com/office/drawing/2014/main" id="{E6734AF6-7786-4D45-8A41-A667608734A8}"/>
              </a:ext>
            </a:extLst>
          </p:cNvPr>
          <p:cNvCxnSpPr/>
          <p:nvPr/>
        </p:nvCxnSpPr>
        <p:spPr>
          <a:xfrm>
            <a:off x="3089685" y="790348"/>
            <a:ext cx="19255" cy="1089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Gerader Verbinder 108">
            <a:extLst>
              <a:ext uri="{FF2B5EF4-FFF2-40B4-BE49-F238E27FC236}">
                <a16:creationId xmlns:a16="http://schemas.microsoft.com/office/drawing/2014/main" id="{68322D42-AD4D-47E0-A4AC-EDA4C68AA06D}"/>
              </a:ext>
            </a:extLst>
          </p:cNvPr>
          <p:cNvCxnSpPr/>
          <p:nvPr/>
        </p:nvCxnSpPr>
        <p:spPr>
          <a:xfrm flipV="1">
            <a:off x="2344705" y="2068405"/>
            <a:ext cx="765774" cy="646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Gerader Verbinder 114">
            <a:extLst>
              <a:ext uri="{FF2B5EF4-FFF2-40B4-BE49-F238E27FC236}">
                <a16:creationId xmlns:a16="http://schemas.microsoft.com/office/drawing/2014/main" id="{191605EB-6766-41C6-88C6-C8987139B8A2}"/>
              </a:ext>
            </a:extLst>
          </p:cNvPr>
          <p:cNvCxnSpPr/>
          <p:nvPr/>
        </p:nvCxnSpPr>
        <p:spPr>
          <a:xfrm flipH="1">
            <a:off x="8553974" y="5280282"/>
            <a:ext cx="119817" cy="494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Gerader Verbinder 116">
            <a:extLst>
              <a:ext uri="{FF2B5EF4-FFF2-40B4-BE49-F238E27FC236}">
                <a16:creationId xmlns:a16="http://schemas.microsoft.com/office/drawing/2014/main" id="{7C578E26-A87F-40CF-8D10-5F04E46C3B63}"/>
              </a:ext>
            </a:extLst>
          </p:cNvPr>
          <p:cNvCxnSpPr/>
          <p:nvPr/>
        </p:nvCxnSpPr>
        <p:spPr>
          <a:xfrm flipV="1">
            <a:off x="5861311" y="5720875"/>
            <a:ext cx="296817" cy="653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Gerader Verbinder 118">
            <a:extLst>
              <a:ext uri="{FF2B5EF4-FFF2-40B4-BE49-F238E27FC236}">
                <a16:creationId xmlns:a16="http://schemas.microsoft.com/office/drawing/2014/main" id="{2B304193-B6AC-4912-B17A-261785C19304}"/>
              </a:ext>
            </a:extLst>
          </p:cNvPr>
          <p:cNvCxnSpPr/>
          <p:nvPr/>
        </p:nvCxnSpPr>
        <p:spPr>
          <a:xfrm flipV="1">
            <a:off x="9166620" y="4192520"/>
            <a:ext cx="779322" cy="871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Gerader Verbinder 120">
            <a:extLst>
              <a:ext uri="{FF2B5EF4-FFF2-40B4-BE49-F238E27FC236}">
                <a16:creationId xmlns:a16="http://schemas.microsoft.com/office/drawing/2014/main" id="{3185356D-DA22-45D5-B9DA-EA7612A72822}"/>
              </a:ext>
            </a:extLst>
          </p:cNvPr>
          <p:cNvCxnSpPr/>
          <p:nvPr/>
        </p:nvCxnSpPr>
        <p:spPr>
          <a:xfrm flipH="1" flipV="1">
            <a:off x="10424539" y="569686"/>
            <a:ext cx="1100930" cy="2110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Gerader Verbinder 122">
            <a:extLst>
              <a:ext uri="{FF2B5EF4-FFF2-40B4-BE49-F238E27FC236}">
                <a16:creationId xmlns:a16="http://schemas.microsoft.com/office/drawing/2014/main" id="{E5EB908D-24CF-4F90-ACC8-3638058A9DB9}"/>
              </a:ext>
            </a:extLst>
          </p:cNvPr>
          <p:cNvCxnSpPr/>
          <p:nvPr/>
        </p:nvCxnSpPr>
        <p:spPr>
          <a:xfrm flipV="1">
            <a:off x="6746654" y="3109562"/>
            <a:ext cx="1387240" cy="142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Gerader Verbinder 124">
            <a:extLst>
              <a:ext uri="{FF2B5EF4-FFF2-40B4-BE49-F238E27FC236}">
                <a16:creationId xmlns:a16="http://schemas.microsoft.com/office/drawing/2014/main" id="{166155E2-2C1B-4A51-B00F-BCB9C5D369D3}"/>
              </a:ext>
            </a:extLst>
          </p:cNvPr>
          <p:cNvCxnSpPr/>
          <p:nvPr/>
        </p:nvCxnSpPr>
        <p:spPr>
          <a:xfrm>
            <a:off x="8407092" y="2669701"/>
            <a:ext cx="662534" cy="642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Gerader Verbinder 126">
            <a:extLst>
              <a:ext uri="{FF2B5EF4-FFF2-40B4-BE49-F238E27FC236}">
                <a16:creationId xmlns:a16="http://schemas.microsoft.com/office/drawing/2014/main" id="{D23CB830-510F-4DF7-8315-B1B494FAD4F4}"/>
              </a:ext>
            </a:extLst>
          </p:cNvPr>
          <p:cNvCxnSpPr/>
          <p:nvPr/>
        </p:nvCxnSpPr>
        <p:spPr>
          <a:xfrm flipV="1">
            <a:off x="7127843" y="2594953"/>
            <a:ext cx="48785" cy="12813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Gerader Verbinder 128">
            <a:extLst>
              <a:ext uri="{FF2B5EF4-FFF2-40B4-BE49-F238E27FC236}">
                <a16:creationId xmlns:a16="http://schemas.microsoft.com/office/drawing/2014/main" id="{BF66771F-D050-4509-9AAC-5CE5A5B28717}"/>
              </a:ext>
            </a:extLst>
          </p:cNvPr>
          <p:cNvCxnSpPr/>
          <p:nvPr/>
        </p:nvCxnSpPr>
        <p:spPr>
          <a:xfrm flipV="1">
            <a:off x="6182031" y="913506"/>
            <a:ext cx="2756270" cy="22334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Gerader Verbinder 130">
            <a:extLst>
              <a:ext uri="{FF2B5EF4-FFF2-40B4-BE49-F238E27FC236}">
                <a16:creationId xmlns:a16="http://schemas.microsoft.com/office/drawing/2014/main" id="{5AEFE9A2-67F6-46A0-B6F7-DAFBD54B50E7}"/>
              </a:ext>
            </a:extLst>
          </p:cNvPr>
          <p:cNvCxnSpPr/>
          <p:nvPr/>
        </p:nvCxnSpPr>
        <p:spPr>
          <a:xfrm flipH="1">
            <a:off x="10687665" y="2839112"/>
            <a:ext cx="837804" cy="26884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Gerader Verbinder 132">
            <a:extLst>
              <a:ext uri="{FF2B5EF4-FFF2-40B4-BE49-F238E27FC236}">
                <a16:creationId xmlns:a16="http://schemas.microsoft.com/office/drawing/2014/main" id="{2934B19E-E399-4213-97A0-44AFE4FA37FB}"/>
              </a:ext>
            </a:extLst>
          </p:cNvPr>
          <p:cNvCxnSpPr/>
          <p:nvPr/>
        </p:nvCxnSpPr>
        <p:spPr>
          <a:xfrm flipV="1">
            <a:off x="10969116" y="5378265"/>
            <a:ext cx="1221696" cy="1743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Gerader Verbinder 134">
            <a:extLst>
              <a:ext uri="{FF2B5EF4-FFF2-40B4-BE49-F238E27FC236}">
                <a16:creationId xmlns:a16="http://schemas.microsoft.com/office/drawing/2014/main" id="{B4462E40-9715-471D-802B-F461D6E24957}"/>
              </a:ext>
            </a:extLst>
          </p:cNvPr>
          <p:cNvCxnSpPr/>
          <p:nvPr/>
        </p:nvCxnSpPr>
        <p:spPr>
          <a:xfrm flipH="1" flipV="1">
            <a:off x="8745213" y="5224144"/>
            <a:ext cx="1255618" cy="4748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Gerader Verbinder 136">
            <a:extLst>
              <a:ext uri="{FF2B5EF4-FFF2-40B4-BE49-F238E27FC236}">
                <a16:creationId xmlns:a16="http://schemas.microsoft.com/office/drawing/2014/main" id="{D7A4DA2A-CA98-498A-8AF5-FD6343127A21}"/>
              </a:ext>
            </a:extLst>
          </p:cNvPr>
          <p:cNvCxnSpPr/>
          <p:nvPr/>
        </p:nvCxnSpPr>
        <p:spPr>
          <a:xfrm flipV="1">
            <a:off x="7048479" y="5242241"/>
            <a:ext cx="769717" cy="424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Gerader Verbinder 138">
            <a:extLst>
              <a:ext uri="{FF2B5EF4-FFF2-40B4-BE49-F238E27FC236}">
                <a16:creationId xmlns:a16="http://schemas.microsoft.com/office/drawing/2014/main" id="{C85351BA-5922-490A-9C5F-9A922F71D292}"/>
              </a:ext>
            </a:extLst>
          </p:cNvPr>
          <p:cNvCxnSpPr/>
          <p:nvPr/>
        </p:nvCxnSpPr>
        <p:spPr>
          <a:xfrm flipH="1" flipV="1">
            <a:off x="1518289" y="4073775"/>
            <a:ext cx="2127238" cy="24108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Gerader Verbinder 140">
            <a:extLst>
              <a:ext uri="{FF2B5EF4-FFF2-40B4-BE49-F238E27FC236}">
                <a16:creationId xmlns:a16="http://schemas.microsoft.com/office/drawing/2014/main" id="{0B518675-1E63-4645-9B7D-EA7E76E6B014}"/>
              </a:ext>
            </a:extLst>
          </p:cNvPr>
          <p:cNvCxnSpPr/>
          <p:nvPr/>
        </p:nvCxnSpPr>
        <p:spPr>
          <a:xfrm flipV="1">
            <a:off x="518941" y="941458"/>
            <a:ext cx="483575" cy="516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Gerader Verbinder 142">
            <a:extLst>
              <a:ext uri="{FF2B5EF4-FFF2-40B4-BE49-F238E27FC236}">
                <a16:creationId xmlns:a16="http://schemas.microsoft.com/office/drawing/2014/main" id="{9F79AD8E-7B99-405B-87B0-A154D60A1376}"/>
              </a:ext>
            </a:extLst>
          </p:cNvPr>
          <p:cNvCxnSpPr/>
          <p:nvPr/>
        </p:nvCxnSpPr>
        <p:spPr>
          <a:xfrm>
            <a:off x="2112545" y="1611667"/>
            <a:ext cx="1514304" cy="1698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Gerader Verbinder 144">
            <a:extLst>
              <a:ext uri="{FF2B5EF4-FFF2-40B4-BE49-F238E27FC236}">
                <a16:creationId xmlns:a16="http://schemas.microsoft.com/office/drawing/2014/main" id="{C22DEE1E-92F5-4E3E-9215-01B712752755}"/>
              </a:ext>
            </a:extLst>
          </p:cNvPr>
          <p:cNvCxnSpPr/>
          <p:nvPr/>
        </p:nvCxnSpPr>
        <p:spPr>
          <a:xfrm>
            <a:off x="4382154" y="5128862"/>
            <a:ext cx="2292404" cy="22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Gerader Verbinder 146">
            <a:extLst>
              <a:ext uri="{FF2B5EF4-FFF2-40B4-BE49-F238E27FC236}">
                <a16:creationId xmlns:a16="http://schemas.microsoft.com/office/drawing/2014/main" id="{6934F81F-63B7-42E2-93B7-B300AB7B617D}"/>
              </a:ext>
            </a:extLst>
          </p:cNvPr>
          <p:cNvCxnSpPr/>
          <p:nvPr/>
        </p:nvCxnSpPr>
        <p:spPr>
          <a:xfrm flipV="1">
            <a:off x="4408991" y="4227967"/>
            <a:ext cx="924944" cy="787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Gerader Verbinder 148">
            <a:extLst>
              <a:ext uri="{FF2B5EF4-FFF2-40B4-BE49-F238E27FC236}">
                <a16:creationId xmlns:a16="http://schemas.microsoft.com/office/drawing/2014/main" id="{22336212-E20C-4987-BD0D-28F96066D50C}"/>
              </a:ext>
            </a:extLst>
          </p:cNvPr>
          <p:cNvCxnSpPr/>
          <p:nvPr/>
        </p:nvCxnSpPr>
        <p:spPr>
          <a:xfrm>
            <a:off x="5366645" y="4287538"/>
            <a:ext cx="781719" cy="1529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Gerader Verbinder 150">
            <a:extLst>
              <a:ext uri="{FF2B5EF4-FFF2-40B4-BE49-F238E27FC236}">
                <a16:creationId xmlns:a16="http://schemas.microsoft.com/office/drawing/2014/main" id="{B33FD0F6-A1E5-4D9D-8F73-CDDD881E5114}"/>
              </a:ext>
            </a:extLst>
          </p:cNvPr>
          <p:cNvCxnSpPr/>
          <p:nvPr/>
        </p:nvCxnSpPr>
        <p:spPr>
          <a:xfrm>
            <a:off x="9461929" y="3420808"/>
            <a:ext cx="637701" cy="445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Gerader Verbinder 152">
            <a:extLst>
              <a:ext uri="{FF2B5EF4-FFF2-40B4-BE49-F238E27FC236}">
                <a16:creationId xmlns:a16="http://schemas.microsoft.com/office/drawing/2014/main" id="{A762BD10-6EE1-4D35-B618-5A6B605981B3}"/>
              </a:ext>
            </a:extLst>
          </p:cNvPr>
          <p:cNvCxnSpPr/>
          <p:nvPr/>
        </p:nvCxnSpPr>
        <p:spPr>
          <a:xfrm>
            <a:off x="9638961" y="2583595"/>
            <a:ext cx="1092744" cy="182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Gerader Verbinder 154">
            <a:extLst>
              <a:ext uri="{FF2B5EF4-FFF2-40B4-BE49-F238E27FC236}">
                <a16:creationId xmlns:a16="http://schemas.microsoft.com/office/drawing/2014/main" id="{3742BB90-D32B-402C-B85D-D2005D98CF58}"/>
              </a:ext>
            </a:extLst>
          </p:cNvPr>
          <p:cNvCxnSpPr/>
          <p:nvPr/>
        </p:nvCxnSpPr>
        <p:spPr>
          <a:xfrm flipV="1">
            <a:off x="10199401" y="692831"/>
            <a:ext cx="47606" cy="9033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Gerader Verbinder 156">
            <a:extLst>
              <a:ext uri="{FF2B5EF4-FFF2-40B4-BE49-F238E27FC236}">
                <a16:creationId xmlns:a16="http://schemas.microsoft.com/office/drawing/2014/main" id="{AC3240E2-6D03-42A6-BD56-4E62942EC700}"/>
              </a:ext>
            </a:extLst>
          </p:cNvPr>
          <p:cNvCxnSpPr/>
          <p:nvPr/>
        </p:nvCxnSpPr>
        <p:spPr>
          <a:xfrm>
            <a:off x="7602506" y="550790"/>
            <a:ext cx="2088282" cy="1171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Gerader Verbinder 158">
            <a:extLst>
              <a:ext uri="{FF2B5EF4-FFF2-40B4-BE49-F238E27FC236}">
                <a16:creationId xmlns:a16="http://schemas.microsoft.com/office/drawing/2014/main" id="{B38067A7-6E10-4375-AC9A-588297353E80}"/>
              </a:ext>
            </a:extLst>
          </p:cNvPr>
          <p:cNvCxnSpPr/>
          <p:nvPr/>
        </p:nvCxnSpPr>
        <p:spPr>
          <a:xfrm>
            <a:off x="9504305" y="2681302"/>
            <a:ext cx="524893" cy="649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Gerader Verbinder 160">
            <a:extLst>
              <a:ext uri="{FF2B5EF4-FFF2-40B4-BE49-F238E27FC236}">
                <a16:creationId xmlns:a16="http://schemas.microsoft.com/office/drawing/2014/main" id="{681F93DB-6464-489D-9605-8C1BC64031D0}"/>
              </a:ext>
            </a:extLst>
          </p:cNvPr>
          <p:cNvCxnSpPr/>
          <p:nvPr/>
        </p:nvCxnSpPr>
        <p:spPr>
          <a:xfrm flipV="1">
            <a:off x="9729510" y="2820977"/>
            <a:ext cx="1199614" cy="424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Gerader Verbinder 162">
            <a:extLst>
              <a:ext uri="{FF2B5EF4-FFF2-40B4-BE49-F238E27FC236}">
                <a16:creationId xmlns:a16="http://schemas.microsoft.com/office/drawing/2014/main" id="{D41F4E09-3378-4EF6-A2EB-CF6FED0B9D0A}"/>
              </a:ext>
            </a:extLst>
          </p:cNvPr>
          <p:cNvCxnSpPr/>
          <p:nvPr/>
        </p:nvCxnSpPr>
        <p:spPr>
          <a:xfrm>
            <a:off x="6524530" y="3296103"/>
            <a:ext cx="2316278" cy="70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Gerader Verbinder 164">
            <a:extLst>
              <a:ext uri="{FF2B5EF4-FFF2-40B4-BE49-F238E27FC236}">
                <a16:creationId xmlns:a16="http://schemas.microsoft.com/office/drawing/2014/main" id="{DBA28275-2297-492A-BC2C-4E0D090753DC}"/>
              </a:ext>
            </a:extLst>
          </p:cNvPr>
          <p:cNvCxnSpPr/>
          <p:nvPr/>
        </p:nvCxnSpPr>
        <p:spPr>
          <a:xfrm flipV="1">
            <a:off x="8404398" y="2872483"/>
            <a:ext cx="255610" cy="2121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Gerader Verbinder 166">
            <a:extLst>
              <a:ext uri="{FF2B5EF4-FFF2-40B4-BE49-F238E27FC236}">
                <a16:creationId xmlns:a16="http://schemas.microsoft.com/office/drawing/2014/main" id="{6A6A7512-CDAA-4218-BD55-F1C7E7FB1886}"/>
              </a:ext>
            </a:extLst>
          </p:cNvPr>
          <p:cNvCxnSpPr/>
          <p:nvPr/>
        </p:nvCxnSpPr>
        <p:spPr>
          <a:xfrm flipV="1">
            <a:off x="8827412" y="6002724"/>
            <a:ext cx="1303680" cy="102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Gerader Verbinder 168">
            <a:extLst>
              <a:ext uri="{FF2B5EF4-FFF2-40B4-BE49-F238E27FC236}">
                <a16:creationId xmlns:a16="http://schemas.microsoft.com/office/drawing/2014/main" id="{9C3FC8D8-4A58-4D71-AB86-BD500DCD553D}"/>
              </a:ext>
            </a:extLst>
          </p:cNvPr>
          <p:cNvCxnSpPr>
            <a:endCxn id="27" idx="2"/>
          </p:cNvCxnSpPr>
          <p:nvPr/>
        </p:nvCxnSpPr>
        <p:spPr>
          <a:xfrm flipV="1">
            <a:off x="6080458" y="6148157"/>
            <a:ext cx="2462810" cy="373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Gerader Verbinder 170">
            <a:extLst>
              <a:ext uri="{FF2B5EF4-FFF2-40B4-BE49-F238E27FC236}">
                <a16:creationId xmlns:a16="http://schemas.microsoft.com/office/drawing/2014/main" id="{A9FC2426-5025-47A9-9052-05826B342174}"/>
              </a:ext>
            </a:extLst>
          </p:cNvPr>
          <p:cNvCxnSpPr/>
          <p:nvPr/>
        </p:nvCxnSpPr>
        <p:spPr>
          <a:xfrm flipH="1">
            <a:off x="5979567" y="3302818"/>
            <a:ext cx="100891" cy="621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Gerader Verbinder 172">
            <a:extLst>
              <a:ext uri="{FF2B5EF4-FFF2-40B4-BE49-F238E27FC236}">
                <a16:creationId xmlns:a16="http://schemas.microsoft.com/office/drawing/2014/main" id="{E9671360-BB44-4C0D-B909-083058F5BD0B}"/>
              </a:ext>
            </a:extLst>
          </p:cNvPr>
          <p:cNvCxnSpPr/>
          <p:nvPr/>
        </p:nvCxnSpPr>
        <p:spPr>
          <a:xfrm flipV="1">
            <a:off x="6403039" y="442732"/>
            <a:ext cx="103520" cy="1022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Gerader Verbinder 174">
            <a:extLst>
              <a:ext uri="{FF2B5EF4-FFF2-40B4-BE49-F238E27FC236}">
                <a16:creationId xmlns:a16="http://schemas.microsoft.com/office/drawing/2014/main" id="{069B089C-C6BF-40C6-B1D9-DCD6A46706A2}"/>
              </a:ext>
            </a:extLst>
          </p:cNvPr>
          <p:cNvCxnSpPr/>
          <p:nvPr/>
        </p:nvCxnSpPr>
        <p:spPr>
          <a:xfrm flipV="1">
            <a:off x="5823731" y="985308"/>
            <a:ext cx="1669338" cy="532143"/>
          </a:xfrm>
          <a:prstGeom prst="line">
            <a:avLst/>
          </a:prstGeom>
        </p:spPr>
        <p:style>
          <a:lnRef idx="1">
            <a:schemeClr val="accent1"/>
          </a:lnRef>
          <a:fillRef idx="0">
            <a:schemeClr val="accent1"/>
          </a:fillRef>
          <a:effectRef idx="0">
            <a:schemeClr val="accent1"/>
          </a:effectRef>
          <a:fontRef idx="minor">
            <a:schemeClr val="tx1"/>
          </a:fontRef>
        </p:style>
      </p:cxnSp>
      <p:sp>
        <p:nvSpPr>
          <p:cNvPr id="176" name="Rechteck 175">
            <a:extLst>
              <a:ext uri="{FF2B5EF4-FFF2-40B4-BE49-F238E27FC236}">
                <a16:creationId xmlns:a16="http://schemas.microsoft.com/office/drawing/2014/main" id="{4B3BC693-0AE8-4E62-BBAB-DA6A830E55F0}"/>
              </a:ext>
            </a:extLst>
          </p:cNvPr>
          <p:cNvSpPr/>
          <p:nvPr/>
        </p:nvSpPr>
        <p:spPr>
          <a:xfrm rot="18283467">
            <a:off x="8440927" y="3515300"/>
            <a:ext cx="5278188" cy="923330"/>
          </a:xfrm>
          <a:prstGeom prst="rect">
            <a:avLst/>
          </a:prstGeom>
          <a:noFill/>
        </p:spPr>
        <p:txBody>
          <a:bodyPr wrap="square" lIns="91440" tIns="45720" rIns="91440" bIns="45720">
            <a:spAutoFit/>
          </a:bodyPr>
          <a:lstStyle/>
          <a:p>
            <a:pPr algn="ctr"/>
            <a:r>
              <a:rPr lang="de-DE"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Kirchorte</a:t>
            </a:r>
            <a:endParaRPr lang="de-DE"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cxnSp>
        <p:nvCxnSpPr>
          <p:cNvPr id="178" name="Gerader Verbinder 177">
            <a:extLst>
              <a:ext uri="{FF2B5EF4-FFF2-40B4-BE49-F238E27FC236}">
                <a16:creationId xmlns:a16="http://schemas.microsoft.com/office/drawing/2014/main" id="{9B2E796A-2A64-447A-9533-DF8899B025A9}"/>
              </a:ext>
            </a:extLst>
          </p:cNvPr>
          <p:cNvCxnSpPr/>
          <p:nvPr/>
        </p:nvCxnSpPr>
        <p:spPr>
          <a:xfrm>
            <a:off x="10029198" y="2680503"/>
            <a:ext cx="1050823" cy="1195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Gerader Verbinder 179">
            <a:extLst>
              <a:ext uri="{FF2B5EF4-FFF2-40B4-BE49-F238E27FC236}">
                <a16:creationId xmlns:a16="http://schemas.microsoft.com/office/drawing/2014/main" id="{1BDDA704-EFBF-4477-8287-92CD0545C3EF}"/>
              </a:ext>
            </a:extLst>
          </p:cNvPr>
          <p:cNvCxnSpPr/>
          <p:nvPr/>
        </p:nvCxnSpPr>
        <p:spPr>
          <a:xfrm flipV="1">
            <a:off x="9283435" y="4967297"/>
            <a:ext cx="1176571" cy="2124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Gerader Verbinder 181">
            <a:extLst>
              <a:ext uri="{FF2B5EF4-FFF2-40B4-BE49-F238E27FC236}">
                <a16:creationId xmlns:a16="http://schemas.microsoft.com/office/drawing/2014/main" id="{AB99985D-67AA-4AE0-B4AA-17A2F0A15D3F}"/>
              </a:ext>
            </a:extLst>
          </p:cNvPr>
          <p:cNvCxnSpPr/>
          <p:nvPr/>
        </p:nvCxnSpPr>
        <p:spPr>
          <a:xfrm flipV="1">
            <a:off x="10516561" y="4906393"/>
            <a:ext cx="0" cy="555187"/>
          </a:xfrm>
          <a:prstGeom prst="line">
            <a:avLst/>
          </a:prstGeom>
        </p:spPr>
        <p:style>
          <a:lnRef idx="1">
            <a:schemeClr val="accent1"/>
          </a:lnRef>
          <a:fillRef idx="0">
            <a:schemeClr val="accent1"/>
          </a:fillRef>
          <a:effectRef idx="0">
            <a:schemeClr val="accent1"/>
          </a:effectRef>
          <a:fontRef idx="minor">
            <a:schemeClr val="tx1"/>
          </a:fontRef>
        </p:style>
      </p:cxnSp>
      <p:sp>
        <p:nvSpPr>
          <p:cNvPr id="183" name="Rechteck 182">
            <a:extLst>
              <a:ext uri="{FF2B5EF4-FFF2-40B4-BE49-F238E27FC236}">
                <a16:creationId xmlns:a16="http://schemas.microsoft.com/office/drawing/2014/main" id="{EA7CE563-7D57-4454-88AA-A17AD640DD2E}"/>
              </a:ext>
            </a:extLst>
          </p:cNvPr>
          <p:cNvSpPr/>
          <p:nvPr/>
        </p:nvSpPr>
        <p:spPr>
          <a:xfrm rot="936711">
            <a:off x="769334" y="2097507"/>
            <a:ext cx="2995659" cy="523220"/>
          </a:xfrm>
          <a:prstGeom prst="rect">
            <a:avLst/>
          </a:prstGeom>
          <a:noFill/>
        </p:spPr>
        <p:txBody>
          <a:bodyPr wrap="square" lIns="91440" tIns="45720" rIns="91440" bIns="45720">
            <a:spAutoFit/>
          </a:bodyPr>
          <a:lstStyle/>
          <a:p>
            <a:pPr algn="ctr"/>
            <a:r>
              <a:rPr lang="de-DE" sz="2800" dirty="0">
                <a:ln w="0"/>
                <a:solidFill>
                  <a:srgbClr val="C00000"/>
                </a:solidFill>
                <a:effectLst>
                  <a:outerShdw blurRad="38100" dist="25400" dir="5400000" algn="ctr" rotWithShape="0">
                    <a:srgbClr val="6E747A">
                      <a:alpha val="43000"/>
                    </a:srgbClr>
                  </a:outerShdw>
                </a:effectLst>
              </a:rPr>
              <a:t>entwickeln</a:t>
            </a:r>
            <a:endParaRPr lang="de-DE" sz="2800" b="0" cap="none" spc="0" dirty="0">
              <a:ln w="0"/>
              <a:solidFill>
                <a:srgbClr val="C00000"/>
              </a:solidFill>
              <a:effectLst>
                <a:outerShdw blurRad="38100" dist="25400" dir="5400000" algn="ctr" rotWithShape="0">
                  <a:srgbClr val="6E747A">
                    <a:alpha val="43000"/>
                  </a:srgbClr>
                </a:outerShdw>
              </a:effectLst>
            </a:endParaRPr>
          </a:p>
        </p:txBody>
      </p:sp>
      <p:cxnSp>
        <p:nvCxnSpPr>
          <p:cNvPr id="185" name="Gerader Verbinder 184">
            <a:extLst>
              <a:ext uri="{FF2B5EF4-FFF2-40B4-BE49-F238E27FC236}">
                <a16:creationId xmlns:a16="http://schemas.microsoft.com/office/drawing/2014/main" id="{B94B024C-BA05-4ECF-AA84-846578501128}"/>
              </a:ext>
            </a:extLst>
          </p:cNvPr>
          <p:cNvCxnSpPr/>
          <p:nvPr/>
        </p:nvCxnSpPr>
        <p:spPr>
          <a:xfrm flipH="1" flipV="1">
            <a:off x="2077202" y="766747"/>
            <a:ext cx="85600" cy="14996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Gerader Verbinder 186">
            <a:extLst>
              <a:ext uri="{FF2B5EF4-FFF2-40B4-BE49-F238E27FC236}">
                <a16:creationId xmlns:a16="http://schemas.microsoft.com/office/drawing/2014/main" id="{D8BB0C2E-441E-42A9-B939-0AECE19F884A}"/>
              </a:ext>
            </a:extLst>
          </p:cNvPr>
          <p:cNvCxnSpPr/>
          <p:nvPr/>
        </p:nvCxnSpPr>
        <p:spPr>
          <a:xfrm flipV="1">
            <a:off x="1679227" y="2348922"/>
            <a:ext cx="265766" cy="202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Gerader Verbinder 188">
            <a:extLst>
              <a:ext uri="{FF2B5EF4-FFF2-40B4-BE49-F238E27FC236}">
                <a16:creationId xmlns:a16="http://schemas.microsoft.com/office/drawing/2014/main" id="{DBE3EBE9-CB6E-4BCD-9331-B963FD609D2F}"/>
              </a:ext>
            </a:extLst>
          </p:cNvPr>
          <p:cNvCxnSpPr/>
          <p:nvPr/>
        </p:nvCxnSpPr>
        <p:spPr>
          <a:xfrm>
            <a:off x="1518289" y="1610386"/>
            <a:ext cx="1180459" cy="929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Gerader Verbinder 190">
            <a:extLst>
              <a:ext uri="{FF2B5EF4-FFF2-40B4-BE49-F238E27FC236}">
                <a16:creationId xmlns:a16="http://schemas.microsoft.com/office/drawing/2014/main" id="{CF28BF0A-7495-4FC4-8E9E-18949AFF7F16}"/>
              </a:ext>
            </a:extLst>
          </p:cNvPr>
          <p:cNvCxnSpPr/>
          <p:nvPr/>
        </p:nvCxnSpPr>
        <p:spPr>
          <a:xfrm>
            <a:off x="7325032" y="1682008"/>
            <a:ext cx="2874369" cy="5932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Gerader Verbinder 192">
            <a:extLst>
              <a:ext uri="{FF2B5EF4-FFF2-40B4-BE49-F238E27FC236}">
                <a16:creationId xmlns:a16="http://schemas.microsoft.com/office/drawing/2014/main" id="{9A08C7DF-A04D-4BE1-A8C5-E285F80AEE42}"/>
              </a:ext>
            </a:extLst>
          </p:cNvPr>
          <p:cNvCxnSpPr/>
          <p:nvPr/>
        </p:nvCxnSpPr>
        <p:spPr>
          <a:xfrm>
            <a:off x="2933442" y="2632890"/>
            <a:ext cx="184847" cy="768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Gerader Verbinder 194">
            <a:extLst>
              <a:ext uri="{FF2B5EF4-FFF2-40B4-BE49-F238E27FC236}">
                <a16:creationId xmlns:a16="http://schemas.microsoft.com/office/drawing/2014/main" id="{2F3ECAE5-9591-4905-BCA9-66C313640292}"/>
              </a:ext>
            </a:extLst>
          </p:cNvPr>
          <p:cNvCxnSpPr/>
          <p:nvPr/>
        </p:nvCxnSpPr>
        <p:spPr>
          <a:xfrm flipV="1">
            <a:off x="2809186" y="2497666"/>
            <a:ext cx="0" cy="19747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Gerader Verbinder 196">
            <a:extLst>
              <a:ext uri="{FF2B5EF4-FFF2-40B4-BE49-F238E27FC236}">
                <a16:creationId xmlns:a16="http://schemas.microsoft.com/office/drawing/2014/main" id="{EBF070CE-5789-469C-A879-793B12981147}"/>
              </a:ext>
            </a:extLst>
          </p:cNvPr>
          <p:cNvCxnSpPr/>
          <p:nvPr/>
        </p:nvCxnSpPr>
        <p:spPr>
          <a:xfrm flipH="1" flipV="1">
            <a:off x="518941" y="1464908"/>
            <a:ext cx="235248" cy="2822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Gerader Verbinder 198">
            <a:extLst>
              <a:ext uri="{FF2B5EF4-FFF2-40B4-BE49-F238E27FC236}">
                <a16:creationId xmlns:a16="http://schemas.microsoft.com/office/drawing/2014/main" id="{99FC8FC0-F0F2-4765-9D0E-E519A8E9EDCC}"/>
              </a:ext>
            </a:extLst>
          </p:cNvPr>
          <p:cNvCxnSpPr/>
          <p:nvPr/>
        </p:nvCxnSpPr>
        <p:spPr>
          <a:xfrm>
            <a:off x="754188" y="4543298"/>
            <a:ext cx="508688" cy="564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Gerader Verbinder 200">
            <a:extLst>
              <a:ext uri="{FF2B5EF4-FFF2-40B4-BE49-F238E27FC236}">
                <a16:creationId xmlns:a16="http://schemas.microsoft.com/office/drawing/2014/main" id="{AD92FCF1-D6BA-4DB3-941C-668D2D625473}"/>
              </a:ext>
            </a:extLst>
          </p:cNvPr>
          <p:cNvCxnSpPr/>
          <p:nvPr/>
        </p:nvCxnSpPr>
        <p:spPr>
          <a:xfrm flipV="1">
            <a:off x="1731994" y="3480817"/>
            <a:ext cx="2269735" cy="9105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Gerader Verbinder 202">
            <a:extLst>
              <a:ext uri="{FF2B5EF4-FFF2-40B4-BE49-F238E27FC236}">
                <a16:creationId xmlns:a16="http://schemas.microsoft.com/office/drawing/2014/main" id="{D856C968-E179-4C43-8F91-D96FD7FD3D12}"/>
              </a:ext>
            </a:extLst>
          </p:cNvPr>
          <p:cNvCxnSpPr/>
          <p:nvPr/>
        </p:nvCxnSpPr>
        <p:spPr>
          <a:xfrm flipV="1">
            <a:off x="1731995" y="4063294"/>
            <a:ext cx="2627159" cy="328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Gerader Verbinder 204">
            <a:extLst>
              <a:ext uri="{FF2B5EF4-FFF2-40B4-BE49-F238E27FC236}">
                <a16:creationId xmlns:a16="http://schemas.microsoft.com/office/drawing/2014/main" id="{B8ACC3F9-7747-4917-8DE4-62AE9C268483}"/>
              </a:ext>
            </a:extLst>
          </p:cNvPr>
          <p:cNvCxnSpPr/>
          <p:nvPr/>
        </p:nvCxnSpPr>
        <p:spPr>
          <a:xfrm flipH="1" flipV="1">
            <a:off x="10029198" y="5178754"/>
            <a:ext cx="487363" cy="311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Gerader Verbinder 206">
            <a:extLst>
              <a:ext uri="{FF2B5EF4-FFF2-40B4-BE49-F238E27FC236}">
                <a16:creationId xmlns:a16="http://schemas.microsoft.com/office/drawing/2014/main" id="{091BAA7B-5A68-4051-8D0A-CC9F964E0337}"/>
              </a:ext>
            </a:extLst>
          </p:cNvPr>
          <p:cNvCxnSpPr/>
          <p:nvPr/>
        </p:nvCxnSpPr>
        <p:spPr>
          <a:xfrm flipH="1" flipV="1">
            <a:off x="9069626" y="985308"/>
            <a:ext cx="1030004" cy="91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Gerader Verbinder 208">
            <a:extLst>
              <a:ext uri="{FF2B5EF4-FFF2-40B4-BE49-F238E27FC236}">
                <a16:creationId xmlns:a16="http://schemas.microsoft.com/office/drawing/2014/main" id="{6F92EE7E-E44D-4EDC-9CE8-DBCAB54A1624}"/>
              </a:ext>
            </a:extLst>
          </p:cNvPr>
          <p:cNvCxnSpPr/>
          <p:nvPr/>
        </p:nvCxnSpPr>
        <p:spPr>
          <a:xfrm flipV="1">
            <a:off x="8288594" y="790348"/>
            <a:ext cx="2035277" cy="1606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Gerader Verbinder 210">
            <a:extLst>
              <a:ext uri="{FF2B5EF4-FFF2-40B4-BE49-F238E27FC236}">
                <a16:creationId xmlns:a16="http://schemas.microsoft.com/office/drawing/2014/main" id="{F67B7722-2344-4B29-BAA3-C4B4E7068B81}"/>
              </a:ext>
            </a:extLst>
          </p:cNvPr>
          <p:cNvCxnSpPr/>
          <p:nvPr/>
        </p:nvCxnSpPr>
        <p:spPr>
          <a:xfrm>
            <a:off x="4100052" y="1544912"/>
            <a:ext cx="308939" cy="159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Gerader Verbinder 212">
            <a:extLst>
              <a:ext uri="{FF2B5EF4-FFF2-40B4-BE49-F238E27FC236}">
                <a16:creationId xmlns:a16="http://schemas.microsoft.com/office/drawing/2014/main" id="{47571BBC-2C12-4AD1-B38D-03286BD5D895}"/>
              </a:ext>
            </a:extLst>
          </p:cNvPr>
          <p:cNvCxnSpPr/>
          <p:nvPr/>
        </p:nvCxnSpPr>
        <p:spPr>
          <a:xfrm flipV="1">
            <a:off x="4202547" y="525232"/>
            <a:ext cx="1433803" cy="2187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Gerader Verbinder 214">
            <a:extLst>
              <a:ext uri="{FF2B5EF4-FFF2-40B4-BE49-F238E27FC236}">
                <a16:creationId xmlns:a16="http://schemas.microsoft.com/office/drawing/2014/main" id="{EF9ED8B1-D182-473B-A44C-286F1E7AD554}"/>
              </a:ext>
            </a:extLst>
          </p:cNvPr>
          <p:cNvCxnSpPr>
            <a:stCxn id="22" idx="2"/>
          </p:cNvCxnSpPr>
          <p:nvPr/>
        </p:nvCxnSpPr>
        <p:spPr>
          <a:xfrm flipH="1">
            <a:off x="3709910" y="2744977"/>
            <a:ext cx="242918" cy="4833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Gerader Verbinder 216">
            <a:extLst>
              <a:ext uri="{FF2B5EF4-FFF2-40B4-BE49-F238E27FC236}">
                <a16:creationId xmlns:a16="http://schemas.microsoft.com/office/drawing/2014/main" id="{43E8E80F-59A7-4658-8DB7-84E6FC75B24C}"/>
              </a:ext>
            </a:extLst>
          </p:cNvPr>
          <p:cNvCxnSpPr/>
          <p:nvPr/>
        </p:nvCxnSpPr>
        <p:spPr>
          <a:xfrm>
            <a:off x="4236844" y="2893647"/>
            <a:ext cx="1572985" cy="11772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Gerader Verbinder 218">
            <a:extLst>
              <a:ext uri="{FF2B5EF4-FFF2-40B4-BE49-F238E27FC236}">
                <a16:creationId xmlns:a16="http://schemas.microsoft.com/office/drawing/2014/main" id="{EDB8B093-C2E5-43C1-A382-20DF532E1AEB}"/>
              </a:ext>
            </a:extLst>
          </p:cNvPr>
          <p:cNvCxnSpPr/>
          <p:nvPr/>
        </p:nvCxnSpPr>
        <p:spPr>
          <a:xfrm flipV="1">
            <a:off x="5809829" y="4239233"/>
            <a:ext cx="421905" cy="1441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Gerader Verbinder 220">
            <a:extLst>
              <a:ext uri="{FF2B5EF4-FFF2-40B4-BE49-F238E27FC236}">
                <a16:creationId xmlns:a16="http://schemas.microsoft.com/office/drawing/2014/main" id="{080C29EA-5504-4F5F-B10B-A4E39A5FBD7F}"/>
              </a:ext>
            </a:extLst>
          </p:cNvPr>
          <p:cNvCxnSpPr/>
          <p:nvPr/>
        </p:nvCxnSpPr>
        <p:spPr>
          <a:xfrm flipH="1">
            <a:off x="5158431" y="5870409"/>
            <a:ext cx="404128" cy="504104"/>
          </a:xfrm>
          <a:prstGeom prst="line">
            <a:avLst/>
          </a:prstGeom>
        </p:spPr>
        <p:style>
          <a:lnRef idx="1">
            <a:schemeClr val="accent1"/>
          </a:lnRef>
          <a:fillRef idx="0">
            <a:schemeClr val="accent1"/>
          </a:fillRef>
          <a:effectRef idx="0">
            <a:schemeClr val="accent1"/>
          </a:effectRef>
          <a:fontRef idx="minor">
            <a:schemeClr val="tx1"/>
          </a:fontRef>
        </p:style>
      </p:cxnSp>
      <p:sp>
        <p:nvSpPr>
          <p:cNvPr id="222" name="Rechteck 221">
            <a:extLst>
              <a:ext uri="{FF2B5EF4-FFF2-40B4-BE49-F238E27FC236}">
                <a16:creationId xmlns:a16="http://schemas.microsoft.com/office/drawing/2014/main" id="{2E23C2BF-F3EA-498D-BB8B-8DCB3135A70E}"/>
              </a:ext>
            </a:extLst>
          </p:cNvPr>
          <p:cNvSpPr/>
          <p:nvPr/>
        </p:nvSpPr>
        <p:spPr>
          <a:xfrm rot="1320583">
            <a:off x="653212" y="-2110356"/>
            <a:ext cx="6472499" cy="8956298"/>
          </a:xfrm>
          <a:prstGeom prst="rect">
            <a:avLst/>
          </a:prstGeom>
          <a:noFill/>
        </p:spPr>
        <p:txBody>
          <a:bodyPr wrap="square" lIns="91440" tIns="45720" rIns="91440" bIns="45720">
            <a:spAutoFit/>
          </a:bodyPr>
          <a:lstStyle/>
          <a:p>
            <a:pPr algn="ctr"/>
            <a:endParaRPr lang="de-DE" sz="3200" dirty="0">
              <a:ln w="0"/>
              <a:solidFill>
                <a:schemeClr val="accent2"/>
              </a:solidFill>
              <a:effectLst>
                <a:reflection blurRad="6350" stA="53000" endA="300" endPos="35500" dir="5400000" sy="-90000" algn="bl" rotWithShape="0"/>
              </a:effectLst>
            </a:endParaRPr>
          </a:p>
          <a:p>
            <a:pPr algn="ctr"/>
            <a:endParaRPr lang="de-DE" sz="3200" dirty="0">
              <a:ln w="0"/>
              <a:solidFill>
                <a:schemeClr val="accent2"/>
              </a:solidFill>
              <a:effectLst>
                <a:reflection blurRad="6350" stA="53000" endA="300" endPos="35500" dir="5400000" sy="-90000" algn="bl" rotWithShape="0"/>
              </a:effectLst>
            </a:endParaRPr>
          </a:p>
          <a:p>
            <a:pPr algn="ctr"/>
            <a:endParaRPr lang="de-DE" sz="3200" dirty="0">
              <a:ln w="0"/>
              <a:solidFill>
                <a:schemeClr val="accent2"/>
              </a:solidFill>
              <a:effectLst>
                <a:reflection blurRad="6350" stA="53000" endA="300" endPos="35500" dir="5400000" sy="-90000" algn="bl" rotWithShape="0"/>
              </a:effectLst>
            </a:endParaRPr>
          </a:p>
          <a:p>
            <a:pPr algn="ctr"/>
            <a:endParaRPr lang="de-DE" sz="3200" dirty="0">
              <a:ln w="0"/>
              <a:solidFill>
                <a:schemeClr val="accent2"/>
              </a:solidFill>
              <a:effectLst>
                <a:reflection blurRad="6350" stA="53000" endA="300" endPos="35500" dir="5400000" sy="-90000" algn="bl" rotWithShape="0"/>
              </a:effectLst>
            </a:endParaRPr>
          </a:p>
          <a:p>
            <a:pPr algn="ctr"/>
            <a:endParaRPr lang="de-DE" sz="3200" dirty="0">
              <a:ln w="0"/>
              <a:solidFill>
                <a:schemeClr val="accent2"/>
              </a:solidFill>
              <a:effectLst>
                <a:reflection blurRad="6350" stA="53000" endA="300" endPos="35500" dir="5400000" sy="-90000" algn="bl" rotWithShape="0"/>
              </a:effectLst>
            </a:endParaRPr>
          </a:p>
          <a:p>
            <a:pPr algn="ctr"/>
            <a:endParaRPr lang="de-DE" sz="3200" dirty="0">
              <a:ln w="0"/>
              <a:solidFill>
                <a:schemeClr val="accent2"/>
              </a:solidFill>
              <a:effectLst>
                <a:reflection blurRad="6350" stA="53000" endA="300" endPos="35500" dir="5400000" sy="-90000" algn="bl" rotWithShape="0"/>
              </a:effectLst>
            </a:endParaRPr>
          </a:p>
          <a:p>
            <a:pPr algn="ctr"/>
            <a:endParaRPr lang="de-DE" sz="3200" dirty="0">
              <a:ln w="0"/>
              <a:solidFill>
                <a:schemeClr val="accent2"/>
              </a:solidFill>
              <a:effectLst>
                <a:reflection blurRad="6350" stA="53000" endA="300" endPos="35500" dir="5400000" sy="-90000" algn="bl" rotWithShape="0"/>
              </a:effectLst>
            </a:endParaRPr>
          </a:p>
          <a:p>
            <a:pPr algn="ctr"/>
            <a:endParaRPr lang="de-DE" sz="3200" dirty="0">
              <a:ln w="0"/>
              <a:solidFill>
                <a:schemeClr val="accent2"/>
              </a:solidFill>
              <a:effectLst>
                <a:reflection blurRad="6350" stA="53000" endA="300" endPos="35500" dir="5400000" sy="-90000" algn="bl" rotWithShape="0"/>
              </a:effectLst>
            </a:endParaRPr>
          </a:p>
          <a:p>
            <a:pPr algn="ctr"/>
            <a:endParaRPr lang="de-DE" sz="3200" dirty="0">
              <a:ln w="0"/>
              <a:solidFill>
                <a:schemeClr val="accent2"/>
              </a:solidFill>
              <a:effectLst>
                <a:reflection blurRad="6350" stA="53000" endA="300" endPos="35500" dir="5400000" sy="-90000" algn="bl" rotWithShape="0"/>
              </a:effectLst>
            </a:endParaRPr>
          </a:p>
          <a:p>
            <a:pPr algn="ctr"/>
            <a:endParaRPr lang="de-DE" sz="3200" dirty="0">
              <a:ln w="0"/>
              <a:solidFill>
                <a:schemeClr val="accent2"/>
              </a:solidFill>
              <a:effectLst>
                <a:reflection blurRad="6350" stA="53000" endA="300" endPos="35500" dir="5400000" sy="-90000" algn="bl" rotWithShape="0"/>
              </a:effectLst>
            </a:endParaRPr>
          </a:p>
          <a:p>
            <a:pPr algn="ctr"/>
            <a:endParaRPr lang="de-DE" sz="3200" dirty="0">
              <a:ln w="0"/>
              <a:solidFill>
                <a:schemeClr val="accent2"/>
              </a:solidFill>
              <a:effectLst>
                <a:reflection blurRad="6350" stA="53000" endA="300" endPos="35500" dir="5400000" sy="-90000" algn="bl" rotWithShape="0"/>
              </a:effectLst>
            </a:endParaRPr>
          </a:p>
          <a:p>
            <a:pPr algn="ctr"/>
            <a:endParaRPr lang="de-DE" sz="3200" dirty="0">
              <a:ln w="0"/>
              <a:solidFill>
                <a:schemeClr val="accent2"/>
              </a:solidFill>
              <a:effectLst>
                <a:reflection blurRad="6350" stA="53000" endA="300" endPos="35500" dir="5400000" sy="-90000" algn="bl" rotWithShape="0"/>
              </a:effectLst>
            </a:endParaRPr>
          </a:p>
          <a:p>
            <a:pPr algn="ctr"/>
            <a:endParaRPr lang="de-DE" sz="3200" dirty="0">
              <a:ln w="0"/>
              <a:solidFill>
                <a:schemeClr val="accent2"/>
              </a:solidFill>
              <a:effectLst>
                <a:reflection blurRad="6350" stA="53000" endA="300" endPos="35500" dir="5400000" sy="-90000" algn="bl" rotWithShape="0"/>
              </a:effectLst>
            </a:endParaRPr>
          </a:p>
          <a:p>
            <a:pPr algn="ctr"/>
            <a:endParaRPr lang="de-DE" sz="3200" dirty="0">
              <a:ln w="0"/>
              <a:solidFill>
                <a:schemeClr val="accent2"/>
              </a:solidFill>
              <a:effectLst>
                <a:reflection blurRad="6350" stA="53000" endA="300" endPos="35500" dir="5400000" sy="-90000" algn="bl" rotWithShape="0"/>
              </a:effectLst>
            </a:endParaRPr>
          </a:p>
          <a:p>
            <a:pPr algn="ctr"/>
            <a:endParaRPr lang="de-DE" sz="3200" dirty="0">
              <a:ln w="0"/>
              <a:solidFill>
                <a:schemeClr val="accent2"/>
              </a:solidFill>
              <a:effectLst>
                <a:reflection blurRad="6350" stA="53000" endA="300" endPos="35500" dir="5400000" sy="-90000" algn="bl" rotWithShape="0"/>
              </a:effectLst>
            </a:endParaRPr>
          </a:p>
          <a:p>
            <a:pPr algn="ctr"/>
            <a:endParaRPr lang="de-DE" sz="3200" dirty="0">
              <a:ln w="0"/>
              <a:solidFill>
                <a:schemeClr val="accent2"/>
              </a:solidFill>
              <a:effectLst>
                <a:reflection blurRad="6350" stA="53000" endA="300" endPos="35500" dir="5400000" sy="-90000" algn="bl" rotWithShape="0"/>
              </a:effectLst>
            </a:endParaRPr>
          </a:p>
          <a:p>
            <a:pPr algn="ctr"/>
            <a:endParaRPr lang="de-DE" sz="3200" dirty="0">
              <a:ln w="0"/>
              <a:solidFill>
                <a:schemeClr val="accent2"/>
              </a:solidFill>
              <a:effectLst>
                <a:reflection blurRad="6350" stA="53000" endA="300" endPos="35500" dir="5400000" sy="-90000" algn="bl" rotWithShape="0"/>
              </a:effectLst>
            </a:endParaRPr>
          </a:p>
          <a:p>
            <a:pPr algn="ctr"/>
            <a:r>
              <a:rPr lang="de-DE" sz="3200" dirty="0">
                <a:ln w="0"/>
                <a:solidFill>
                  <a:schemeClr val="accent2"/>
                </a:solidFill>
                <a:effectLst>
                  <a:reflection blurRad="6350" stA="53000" endA="300" endPos="35500" dir="5400000" sy="-90000" algn="bl" rotWithShape="0"/>
                </a:effectLst>
              </a:rPr>
              <a:t>gestalten</a:t>
            </a:r>
            <a:endParaRPr lang="de-DE" sz="3200" b="0" cap="none" spc="0" dirty="0">
              <a:ln w="0"/>
              <a:solidFill>
                <a:schemeClr val="accent2"/>
              </a:solidFill>
              <a:effectLst>
                <a:reflection blurRad="6350" stA="53000" endA="300" endPos="35500" dir="5400000" sy="-90000" algn="bl" rotWithShape="0"/>
              </a:effectLst>
            </a:endParaRPr>
          </a:p>
        </p:txBody>
      </p:sp>
      <p:cxnSp>
        <p:nvCxnSpPr>
          <p:cNvPr id="224" name="Gerader Verbinder 223">
            <a:extLst>
              <a:ext uri="{FF2B5EF4-FFF2-40B4-BE49-F238E27FC236}">
                <a16:creationId xmlns:a16="http://schemas.microsoft.com/office/drawing/2014/main" id="{0AA5CFF5-FDBA-4873-812C-E38F1E09F73E}"/>
              </a:ext>
            </a:extLst>
          </p:cNvPr>
          <p:cNvCxnSpPr/>
          <p:nvPr/>
        </p:nvCxnSpPr>
        <p:spPr>
          <a:xfrm>
            <a:off x="1944993" y="5015716"/>
            <a:ext cx="0" cy="10899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Gerader Verbinder 225">
            <a:extLst>
              <a:ext uri="{FF2B5EF4-FFF2-40B4-BE49-F238E27FC236}">
                <a16:creationId xmlns:a16="http://schemas.microsoft.com/office/drawing/2014/main" id="{3BE89C0A-2A9D-40C8-8455-354FE46F13F7}"/>
              </a:ext>
            </a:extLst>
          </p:cNvPr>
          <p:cNvCxnSpPr/>
          <p:nvPr/>
        </p:nvCxnSpPr>
        <p:spPr>
          <a:xfrm flipV="1">
            <a:off x="2933442" y="5378265"/>
            <a:ext cx="846696" cy="1091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Gerader Verbinder 227">
            <a:extLst>
              <a:ext uri="{FF2B5EF4-FFF2-40B4-BE49-F238E27FC236}">
                <a16:creationId xmlns:a16="http://schemas.microsoft.com/office/drawing/2014/main" id="{ABE31D3B-8F0D-490E-B9C9-683BB4582EF8}"/>
              </a:ext>
            </a:extLst>
          </p:cNvPr>
          <p:cNvCxnSpPr/>
          <p:nvPr/>
        </p:nvCxnSpPr>
        <p:spPr>
          <a:xfrm>
            <a:off x="3003939" y="6521272"/>
            <a:ext cx="637131" cy="570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Gerader Verbinder 229">
            <a:extLst>
              <a:ext uri="{FF2B5EF4-FFF2-40B4-BE49-F238E27FC236}">
                <a16:creationId xmlns:a16="http://schemas.microsoft.com/office/drawing/2014/main" id="{D0DFBEDA-891E-4253-806A-07597C1606B8}"/>
              </a:ext>
            </a:extLst>
          </p:cNvPr>
          <p:cNvCxnSpPr/>
          <p:nvPr/>
        </p:nvCxnSpPr>
        <p:spPr>
          <a:xfrm flipH="1" flipV="1">
            <a:off x="518941" y="4385187"/>
            <a:ext cx="1160286" cy="1617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Gerader Verbinder 231">
            <a:extLst>
              <a:ext uri="{FF2B5EF4-FFF2-40B4-BE49-F238E27FC236}">
                <a16:creationId xmlns:a16="http://schemas.microsoft.com/office/drawing/2014/main" id="{93EC8A2A-07C0-4703-A38A-FD2B9A4C0D6F}"/>
              </a:ext>
            </a:extLst>
          </p:cNvPr>
          <p:cNvCxnSpPr/>
          <p:nvPr/>
        </p:nvCxnSpPr>
        <p:spPr>
          <a:xfrm flipV="1">
            <a:off x="2230427" y="4248125"/>
            <a:ext cx="2288895" cy="1969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Gerader Verbinder 233">
            <a:extLst>
              <a:ext uri="{FF2B5EF4-FFF2-40B4-BE49-F238E27FC236}">
                <a16:creationId xmlns:a16="http://schemas.microsoft.com/office/drawing/2014/main" id="{2BEDABA5-A834-484F-A8AC-F4DA6E481C9B}"/>
              </a:ext>
            </a:extLst>
          </p:cNvPr>
          <p:cNvCxnSpPr/>
          <p:nvPr/>
        </p:nvCxnSpPr>
        <p:spPr>
          <a:xfrm flipV="1">
            <a:off x="2866431" y="5178754"/>
            <a:ext cx="4339755" cy="1195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Gerader Verbinder 235">
            <a:extLst>
              <a:ext uri="{FF2B5EF4-FFF2-40B4-BE49-F238E27FC236}">
                <a16:creationId xmlns:a16="http://schemas.microsoft.com/office/drawing/2014/main" id="{0F2A90C4-1E2B-4128-8A56-30B78A19195B}"/>
              </a:ext>
            </a:extLst>
          </p:cNvPr>
          <p:cNvCxnSpPr/>
          <p:nvPr/>
        </p:nvCxnSpPr>
        <p:spPr>
          <a:xfrm flipH="1">
            <a:off x="572219" y="6148157"/>
            <a:ext cx="1333663" cy="662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Gerader Verbinder 237">
            <a:extLst>
              <a:ext uri="{FF2B5EF4-FFF2-40B4-BE49-F238E27FC236}">
                <a16:creationId xmlns:a16="http://schemas.microsoft.com/office/drawing/2014/main" id="{60B27CF9-F494-47EF-8740-67CF8E377247}"/>
              </a:ext>
            </a:extLst>
          </p:cNvPr>
          <p:cNvCxnSpPr/>
          <p:nvPr/>
        </p:nvCxnSpPr>
        <p:spPr>
          <a:xfrm flipH="1" flipV="1">
            <a:off x="7597447" y="4077734"/>
            <a:ext cx="876067" cy="1588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Gerader Verbinder 239">
            <a:extLst>
              <a:ext uri="{FF2B5EF4-FFF2-40B4-BE49-F238E27FC236}">
                <a16:creationId xmlns:a16="http://schemas.microsoft.com/office/drawing/2014/main" id="{C4E9DD08-7948-45EE-A502-E9E4B98F0B78}"/>
              </a:ext>
            </a:extLst>
          </p:cNvPr>
          <p:cNvCxnSpPr/>
          <p:nvPr/>
        </p:nvCxnSpPr>
        <p:spPr>
          <a:xfrm flipV="1">
            <a:off x="8916155" y="3228331"/>
            <a:ext cx="486949" cy="695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Gerader Verbinder 241">
            <a:extLst>
              <a:ext uri="{FF2B5EF4-FFF2-40B4-BE49-F238E27FC236}">
                <a16:creationId xmlns:a16="http://schemas.microsoft.com/office/drawing/2014/main" id="{EBC81CF3-3808-4A69-B24E-497CC96B6CED}"/>
              </a:ext>
            </a:extLst>
          </p:cNvPr>
          <p:cNvCxnSpPr/>
          <p:nvPr/>
        </p:nvCxnSpPr>
        <p:spPr>
          <a:xfrm>
            <a:off x="8971751" y="4099718"/>
            <a:ext cx="1157423" cy="2854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Gerader Verbinder 243">
            <a:extLst>
              <a:ext uri="{FF2B5EF4-FFF2-40B4-BE49-F238E27FC236}">
                <a16:creationId xmlns:a16="http://schemas.microsoft.com/office/drawing/2014/main" id="{3A7AA225-E547-44F0-8832-BE46A11471CE}"/>
              </a:ext>
            </a:extLst>
          </p:cNvPr>
          <p:cNvCxnSpPr/>
          <p:nvPr/>
        </p:nvCxnSpPr>
        <p:spPr>
          <a:xfrm flipV="1">
            <a:off x="8900712" y="3689313"/>
            <a:ext cx="2411840" cy="373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Gerader Verbinder 245">
            <a:extLst>
              <a:ext uri="{FF2B5EF4-FFF2-40B4-BE49-F238E27FC236}">
                <a16:creationId xmlns:a16="http://schemas.microsoft.com/office/drawing/2014/main" id="{4EE7418C-493C-481C-8A2B-25A0E8755CD0}"/>
              </a:ext>
            </a:extLst>
          </p:cNvPr>
          <p:cNvCxnSpPr/>
          <p:nvPr/>
        </p:nvCxnSpPr>
        <p:spPr>
          <a:xfrm>
            <a:off x="5824209" y="1517451"/>
            <a:ext cx="530225" cy="78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Gerader Verbinder 247">
            <a:extLst>
              <a:ext uri="{FF2B5EF4-FFF2-40B4-BE49-F238E27FC236}">
                <a16:creationId xmlns:a16="http://schemas.microsoft.com/office/drawing/2014/main" id="{D1D7F7BF-6BDE-4701-84A6-D128D26EE050}"/>
              </a:ext>
            </a:extLst>
          </p:cNvPr>
          <p:cNvCxnSpPr/>
          <p:nvPr/>
        </p:nvCxnSpPr>
        <p:spPr>
          <a:xfrm flipH="1" flipV="1">
            <a:off x="5490653" y="1682008"/>
            <a:ext cx="870818" cy="857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Gerader Verbinder 249">
            <a:extLst>
              <a:ext uri="{FF2B5EF4-FFF2-40B4-BE49-F238E27FC236}">
                <a16:creationId xmlns:a16="http://schemas.microsoft.com/office/drawing/2014/main" id="{E51F9A38-B553-4C39-870A-6AB321741A7F}"/>
              </a:ext>
            </a:extLst>
          </p:cNvPr>
          <p:cNvCxnSpPr/>
          <p:nvPr/>
        </p:nvCxnSpPr>
        <p:spPr>
          <a:xfrm flipH="1" flipV="1">
            <a:off x="4678671" y="1770008"/>
            <a:ext cx="852695" cy="1405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Gerader Verbinder 251">
            <a:extLst>
              <a:ext uri="{FF2B5EF4-FFF2-40B4-BE49-F238E27FC236}">
                <a16:creationId xmlns:a16="http://schemas.microsoft.com/office/drawing/2014/main" id="{0E34245B-68FB-4A70-A15D-BD0F8E3F532E}"/>
              </a:ext>
            </a:extLst>
          </p:cNvPr>
          <p:cNvCxnSpPr/>
          <p:nvPr/>
        </p:nvCxnSpPr>
        <p:spPr>
          <a:xfrm>
            <a:off x="2519938" y="483487"/>
            <a:ext cx="3230313" cy="86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Gerader Verbinder 253">
            <a:extLst>
              <a:ext uri="{FF2B5EF4-FFF2-40B4-BE49-F238E27FC236}">
                <a16:creationId xmlns:a16="http://schemas.microsoft.com/office/drawing/2014/main" id="{AB41EAEB-0D4F-4E84-AAF9-B1D330D5F6F9}"/>
              </a:ext>
            </a:extLst>
          </p:cNvPr>
          <p:cNvCxnSpPr/>
          <p:nvPr/>
        </p:nvCxnSpPr>
        <p:spPr>
          <a:xfrm>
            <a:off x="1394758" y="790348"/>
            <a:ext cx="123531" cy="1879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6" name="Gerader Verbinder 255">
            <a:extLst>
              <a:ext uri="{FF2B5EF4-FFF2-40B4-BE49-F238E27FC236}">
                <a16:creationId xmlns:a16="http://schemas.microsoft.com/office/drawing/2014/main" id="{E1802EE8-5367-4AFD-BE40-1E3BAE112782}"/>
              </a:ext>
            </a:extLst>
          </p:cNvPr>
          <p:cNvCxnSpPr/>
          <p:nvPr/>
        </p:nvCxnSpPr>
        <p:spPr>
          <a:xfrm flipH="1" flipV="1">
            <a:off x="2356768" y="550790"/>
            <a:ext cx="120457" cy="892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8" name="Gerader Verbinder 257">
            <a:extLst>
              <a:ext uri="{FF2B5EF4-FFF2-40B4-BE49-F238E27FC236}">
                <a16:creationId xmlns:a16="http://schemas.microsoft.com/office/drawing/2014/main" id="{D6B09612-1D79-48D0-9026-E5A82823668B}"/>
              </a:ext>
            </a:extLst>
          </p:cNvPr>
          <p:cNvCxnSpPr>
            <a:cxnSpLocks/>
          </p:cNvCxnSpPr>
          <p:nvPr/>
        </p:nvCxnSpPr>
        <p:spPr>
          <a:xfrm>
            <a:off x="2332999" y="692831"/>
            <a:ext cx="4066448" cy="824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Gerader Verbinder 260">
            <a:extLst>
              <a:ext uri="{FF2B5EF4-FFF2-40B4-BE49-F238E27FC236}">
                <a16:creationId xmlns:a16="http://schemas.microsoft.com/office/drawing/2014/main" id="{A33D71E0-526E-40A7-81A9-5556890AE29C}"/>
              </a:ext>
            </a:extLst>
          </p:cNvPr>
          <p:cNvCxnSpPr/>
          <p:nvPr/>
        </p:nvCxnSpPr>
        <p:spPr>
          <a:xfrm>
            <a:off x="2547615" y="640079"/>
            <a:ext cx="5005353" cy="2734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3" name="Gerader Verbinder 262">
            <a:extLst>
              <a:ext uri="{FF2B5EF4-FFF2-40B4-BE49-F238E27FC236}">
                <a16:creationId xmlns:a16="http://schemas.microsoft.com/office/drawing/2014/main" id="{821C0A73-E7AF-477D-A7F5-564F127B304B}"/>
              </a:ext>
            </a:extLst>
          </p:cNvPr>
          <p:cNvCxnSpPr/>
          <p:nvPr/>
        </p:nvCxnSpPr>
        <p:spPr>
          <a:xfrm flipV="1">
            <a:off x="8568103" y="5063907"/>
            <a:ext cx="1755768" cy="8285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Gerader Verbinder 264">
            <a:extLst>
              <a:ext uri="{FF2B5EF4-FFF2-40B4-BE49-F238E27FC236}">
                <a16:creationId xmlns:a16="http://schemas.microsoft.com/office/drawing/2014/main" id="{3223BBFB-7E30-4EFA-A419-027A3DD59CAF}"/>
              </a:ext>
            </a:extLst>
          </p:cNvPr>
          <p:cNvCxnSpPr/>
          <p:nvPr/>
        </p:nvCxnSpPr>
        <p:spPr>
          <a:xfrm flipH="1">
            <a:off x="6946782" y="5816739"/>
            <a:ext cx="1473395" cy="536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7" name="Gerader Verbinder 266">
            <a:extLst>
              <a:ext uri="{FF2B5EF4-FFF2-40B4-BE49-F238E27FC236}">
                <a16:creationId xmlns:a16="http://schemas.microsoft.com/office/drawing/2014/main" id="{B1390170-DB6C-45EA-B53E-0E629D518809}"/>
              </a:ext>
            </a:extLst>
          </p:cNvPr>
          <p:cNvCxnSpPr/>
          <p:nvPr/>
        </p:nvCxnSpPr>
        <p:spPr>
          <a:xfrm>
            <a:off x="11030576" y="2744977"/>
            <a:ext cx="36391" cy="11792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9" name="Gerader Verbinder 268">
            <a:extLst>
              <a:ext uri="{FF2B5EF4-FFF2-40B4-BE49-F238E27FC236}">
                <a16:creationId xmlns:a16="http://schemas.microsoft.com/office/drawing/2014/main" id="{0371148B-6A5D-4FEE-B9DC-1B2039C31DA4}"/>
              </a:ext>
            </a:extLst>
          </p:cNvPr>
          <p:cNvCxnSpPr/>
          <p:nvPr/>
        </p:nvCxnSpPr>
        <p:spPr>
          <a:xfrm>
            <a:off x="8914599" y="6288314"/>
            <a:ext cx="595858" cy="5064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1" name="Gerader Verbinder 270">
            <a:extLst>
              <a:ext uri="{FF2B5EF4-FFF2-40B4-BE49-F238E27FC236}">
                <a16:creationId xmlns:a16="http://schemas.microsoft.com/office/drawing/2014/main" id="{008DB842-17C9-415F-B6A2-D06958684711}"/>
              </a:ext>
            </a:extLst>
          </p:cNvPr>
          <p:cNvCxnSpPr/>
          <p:nvPr/>
        </p:nvCxnSpPr>
        <p:spPr>
          <a:xfrm flipH="1" flipV="1">
            <a:off x="832104" y="0"/>
            <a:ext cx="233631" cy="550790"/>
          </a:xfrm>
          <a:prstGeom prst="line">
            <a:avLst/>
          </a:prstGeom>
        </p:spPr>
        <p:style>
          <a:lnRef idx="1">
            <a:schemeClr val="accent1"/>
          </a:lnRef>
          <a:fillRef idx="0">
            <a:schemeClr val="accent1"/>
          </a:fillRef>
          <a:effectRef idx="0">
            <a:schemeClr val="accent1"/>
          </a:effectRef>
          <a:fontRef idx="minor">
            <a:schemeClr val="tx1"/>
          </a:fontRef>
        </p:style>
      </p:cxnSp>
      <p:sp>
        <p:nvSpPr>
          <p:cNvPr id="272" name="Rechteck 271">
            <a:extLst>
              <a:ext uri="{FF2B5EF4-FFF2-40B4-BE49-F238E27FC236}">
                <a16:creationId xmlns:a16="http://schemas.microsoft.com/office/drawing/2014/main" id="{A6DC19AA-2D74-4706-AA1F-B810BD0332BA}"/>
              </a:ext>
            </a:extLst>
          </p:cNvPr>
          <p:cNvSpPr/>
          <p:nvPr/>
        </p:nvSpPr>
        <p:spPr>
          <a:xfrm rot="20214334">
            <a:off x="8550401" y="635228"/>
            <a:ext cx="3003638" cy="6001643"/>
          </a:xfrm>
          <a:prstGeom prst="rect">
            <a:avLst/>
          </a:prstGeom>
          <a:noFill/>
        </p:spPr>
        <p:txBody>
          <a:bodyPr wrap="square" lIns="91440" tIns="45720" rIns="91440" bIns="45720">
            <a:spAutoFit/>
          </a:bodyPr>
          <a:lstStyle/>
          <a:p>
            <a:pPr algn="ctr"/>
            <a:endParaRPr lang="de-DE"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de-DE"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de-DE"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de-DE"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de-DE"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de-DE"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de-DE"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de-DE"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de-DE"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de-DE"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de-DE"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de-DE"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suchen</a:t>
            </a:r>
            <a:endParaRPr lang="de-DE"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cxnSp>
        <p:nvCxnSpPr>
          <p:cNvPr id="274" name="Gerader Verbinder 273">
            <a:extLst>
              <a:ext uri="{FF2B5EF4-FFF2-40B4-BE49-F238E27FC236}">
                <a16:creationId xmlns:a16="http://schemas.microsoft.com/office/drawing/2014/main" id="{CAF57418-CDCF-4515-BCF8-3D2A1064B4BB}"/>
              </a:ext>
            </a:extLst>
          </p:cNvPr>
          <p:cNvCxnSpPr/>
          <p:nvPr/>
        </p:nvCxnSpPr>
        <p:spPr>
          <a:xfrm flipH="1" flipV="1">
            <a:off x="10673711" y="5699016"/>
            <a:ext cx="255413" cy="438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6" name="Gerader Verbinder 275">
            <a:extLst>
              <a:ext uri="{FF2B5EF4-FFF2-40B4-BE49-F238E27FC236}">
                <a16:creationId xmlns:a16="http://schemas.microsoft.com/office/drawing/2014/main" id="{06F6F511-C66C-4C20-B07B-D0F078A96F43}"/>
              </a:ext>
            </a:extLst>
          </p:cNvPr>
          <p:cNvCxnSpPr/>
          <p:nvPr/>
        </p:nvCxnSpPr>
        <p:spPr>
          <a:xfrm flipH="1" flipV="1">
            <a:off x="8938301" y="6178680"/>
            <a:ext cx="1749364" cy="260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Gerader Verbinder 277">
            <a:extLst>
              <a:ext uri="{FF2B5EF4-FFF2-40B4-BE49-F238E27FC236}">
                <a16:creationId xmlns:a16="http://schemas.microsoft.com/office/drawing/2014/main" id="{C9C022EE-A988-4B58-925D-CF7819AA69E6}"/>
              </a:ext>
            </a:extLst>
          </p:cNvPr>
          <p:cNvCxnSpPr/>
          <p:nvPr/>
        </p:nvCxnSpPr>
        <p:spPr>
          <a:xfrm flipV="1">
            <a:off x="6096000" y="6473979"/>
            <a:ext cx="4635705" cy="698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0" name="Gerader Verbinder 279">
            <a:extLst>
              <a:ext uri="{FF2B5EF4-FFF2-40B4-BE49-F238E27FC236}">
                <a16:creationId xmlns:a16="http://schemas.microsoft.com/office/drawing/2014/main" id="{D8D1F972-607A-4787-AAE4-5CF37008FBAA}"/>
              </a:ext>
            </a:extLst>
          </p:cNvPr>
          <p:cNvCxnSpPr/>
          <p:nvPr/>
        </p:nvCxnSpPr>
        <p:spPr>
          <a:xfrm flipH="1" flipV="1">
            <a:off x="11312552" y="3880612"/>
            <a:ext cx="307229" cy="19717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2" name="Gerader Verbinder 281">
            <a:extLst>
              <a:ext uri="{FF2B5EF4-FFF2-40B4-BE49-F238E27FC236}">
                <a16:creationId xmlns:a16="http://schemas.microsoft.com/office/drawing/2014/main" id="{8193662D-88D8-47D2-A255-7C0BFB2779B9}"/>
              </a:ext>
            </a:extLst>
          </p:cNvPr>
          <p:cNvCxnSpPr/>
          <p:nvPr/>
        </p:nvCxnSpPr>
        <p:spPr>
          <a:xfrm>
            <a:off x="11199043" y="6121767"/>
            <a:ext cx="474016" cy="7362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4" name="Gerader Verbinder 283">
            <a:extLst>
              <a:ext uri="{FF2B5EF4-FFF2-40B4-BE49-F238E27FC236}">
                <a16:creationId xmlns:a16="http://schemas.microsoft.com/office/drawing/2014/main" id="{B252BA27-EB69-4B13-AF3E-4178123D1CD4}"/>
              </a:ext>
            </a:extLst>
          </p:cNvPr>
          <p:cNvCxnSpPr/>
          <p:nvPr/>
        </p:nvCxnSpPr>
        <p:spPr>
          <a:xfrm>
            <a:off x="9945942" y="4721661"/>
            <a:ext cx="785763" cy="15143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6" name="Gerader Verbinder 285">
            <a:extLst>
              <a:ext uri="{FF2B5EF4-FFF2-40B4-BE49-F238E27FC236}">
                <a16:creationId xmlns:a16="http://schemas.microsoft.com/office/drawing/2014/main" id="{1E268775-9A99-478F-807E-29F2F590DAFE}"/>
              </a:ext>
            </a:extLst>
          </p:cNvPr>
          <p:cNvCxnSpPr/>
          <p:nvPr/>
        </p:nvCxnSpPr>
        <p:spPr>
          <a:xfrm>
            <a:off x="8827412" y="4079305"/>
            <a:ext cx="2064402" cy="2163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8" name="Gerader Verbinder 287">
            <a:extLst>
              <a:ext uri="{FF2B5EF4-FFF2-40B4-BE49-F238E27FC236}">
                <a16:creationId xmlns:a16="http://schemas.microsoft.com/office/drawing/2014/main" id="{93C6B447-1B0F-4282-A409-8160A5073D69}"/>
              </a:ext>
            </a:extLst>
          </p:cNvPr>
          <p:cNvCxnSpPr/>
          <p:nvPr/>
        </p:nvCxnSpPr>
        <p:spPr>
          <a:xfrm>
            <a:off x="7048479" y="5885436"/>
            <a:ext cx="3880645" cy="32528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768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E191B4A-E5C6-4B87-B43C-AB4F3301EC0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07048D4-D2AE-43E7-9013-059A9EFB3120}"/>
              </a:ext>
            </a:extLst>
          </p:cNvPr>
          <p:cNvSpPr>
            <a:spLocks noGrp="1"/>
          </p:cNvSpPr>
          <p:nvPr>
            <p:ph type="title"/>
          </p:nvPr>
        </p:nvSpPr>
        <p:spPr/>
        <p:txBody>
          <a:bodyPr/>
          <a:lstStyle/>
          <a:p>
            <a:r>
              <a:rPr lang="de-DE" b="1" dirty="0"/>
              <a:t>Familienzentrum – ein Netz mit vielen Knoten</a:t>
            </a:r>
          </a:p>
        </p:txBody>
      </p:sp>
      <p:sp>
        <p:nvSpPr>
          <p:cNvPr id="3" name="Inhaltsplatzhalter 2">
            <a:extLst>
              <a:ext uri="{FF2B5EF4-FFF2-40B4-BE49-F238E27FC236}">
                <a16:creationId xmlns:a16="http://schemas.microsoft.com/office/drawing/2014/main" id="{D8336954-FC7D-4ABD-B433-F2BE78C63646}"/>
              </a:ext>
            </a:extLst>
          </p:cNvPr>
          <p:cNvSpPr>
            <a:spLocks noGrp="1"/>
          </p:cNvSpPr>
          <p:nvPr>
            <p:ph idx="1"/>
          </p:nvPr>
        </p:nvSpPr>
        <p:spPr>
          <a:xfrm>
            <a:off x="838200" y="1690687"/>
            <a:ext cx="10515600" cy="4802187"/>
          </a:xfrm>
        </p:spPr>
        <p:txBody>
          <a:bodyPr>
            <a:normAutofit fontScale="62500" lnSpcReduction="20000"/>
          </a:bodyPr>
          <a:lstStyle/>
          <a:p>
            <a:r>
              <a:rPr lang="de-DE" b="1" dirty="0"/>
              <a:t>Unser Familienzentrum ist kein fester Ort, kein festes Gebäude.</a:t>
            </a:r>
          </a:p>
          <a:p>
            <a:r>
              <a:rPr lang="de-DE" dirty="0"/>
              <a:t>Es ist vielmehr ein </a:t>
            </a:r>
            <a:r>
              <a:rPr lang="de-DE" b="1" dirty="0"/>
              <a:t>Netzwerk,</a:t>
            </a:r>
            <a:r>
              <a:rPr lang="de-DE" dirty="0"/>
              <a:t> </a:t>
            </a:r>
            <a:r>
              <a:rPr lang="de-DE" b="1" dirty="0"/>
              <a:t>dass miteinander verknüpft in unseren Seelsorgebereichen St. Jakobus &amp; Joseph und Kreuzerhöhung für und mit Familien wirkt, gestaltet und sich lebendig entwickelt</a:t>
            </a:r>
            <a:r>
              <a:rPr lang="de-DE" dirty="0"/>
              <a:t>.</a:t>
            </a:r>
          </a:p>
          <a:p>
            <a:r>
              <a:rPr lang="de-DE" b="1" dirty="0"/>
              <a:t>Der rote Faden </a:t>
            </a:r>
            <a:r>
              <a:rPr lang="de-DE" dirty="0"/>
              <a:t>in diesem Netzwerk </a:t>
            </a:r>
            <a:r>
              <a:rPr lang="de-DE" b="1" dirty="0"/>
              <a:t>ist die Familie in ihrer jeweiligen Form, vom Anfang bis zum Ende</a:t>
            </a:r>
            <a:r>
              <a:rPr lang="de-DE" dirty="0"/>
              <a:t>. „Gemeinsam wollen wir einander Hilfestellung geben, um die Quellen wieder zu entdecken aus denen wir leben.“</a:t>
            </a:r>
          </a:p>
          <a:p>
            <a:r>
              <a:rPr lang="de-DE" dirty="0"/>
              <a:t>Innerhalb des Netzwerks Familienzentrum gibt es </a:t>
            </a:r>
            <a:r>
              <a:rPr lang="de-DE" b="1" dirty="0"/>
              <a:t>vielfältige große und kleine Knotenpunkte </a:t>
            </a:r>
            <a:r>
              <a:rPr lang="de-DE" dirty="0"/>
              <a:t>– Kirchorte, Kitas, Projekte, Angebote, Kooperationspartner, Ehrenamtsinitiativen… </a:t>
            </a:r>
          </a:p>
          <a:p>
            <a:r>
              <a:rPr lang="de-DE" dirty="0"/>
              <a:t>Die einzelnen Knotenpunkte sind mal mehr mal weniger stark verknüpft und das ist in aller Vielfalt möglich. Es gibt dabei Begegnungsorte, die als Leuchtturm in das Netzwerk strahlen und zum mittun einladen</a:t>
            </a:r>
          </a:p>
          <a:p>
            <a:r>
              <a:rPr lang="de-DE" dirty="0"/>
              <a:t>Ganz im Sinne des Gedankens „wo zwei oder drei in meinem Namen versammelt sind, da bin ich mitten unter ihnen“ ist unser Netzwerk Familienzentrum </a:t>
            </a:r>
            <a:r>
              <a:rPr lang="de-DE" b="1" dirty="0"/>
              <a:t>wie ein Dach, unter dem sich Glaubende und Suchende begegnen können und hoffentlich dass finden, was sie benötigen</a:t>
            </a:r>
          </a:p>
          <a:p>
            <a:r>
              <a:rPr lang="de-DE" dirty="0"/>
              <a:t>Im Netzwerk Familienzentrum möchten wir </a:t>
            </a:r>
            <a:r>
              <a:rPr lang="de-DE" b="1" dirty="0"/>
              <a:t>ermöglichen, dass Familien lernen, sich und andere zu integrieren, unterschiedlichen Kulturen entdecken können  und einen toleranten Umgang miteinander leben.</a:t>
            </a:r>
            <a:r>
              <a:rPr lang="de-DE" dirty="0"/>
              <a:t> </a:t>
            </a:r>
          </a:p>
          <a:p>
            <a:pPr marL="0" indent="0">
              <a:buNone/>
            </a:pPr>
            <a:r>
              <a:rPr lang="de-DE" sz="3200" b="1" dirty="0"/>
              <a:t>So wächst eine Gemeinde, die es im respektvollen, offenen und achtsamen Miteinander im christlichen Sinne schafft, gleichsam ein demokratisches Verstehen und Leben in der Gesellschaft zu gestalten und zu leben – in einem Netzwerk, in dem Familie im Zentrum steht</a:t>
            </a:r>
            <a:r>
              <a:rPr lang="de-DE" dirty="0"/>
              <a:t>.</a:t>
            </a:r>
          </a:p>
        </p:txBody>
      </p:sp>
    </p:spTree>
    <p:extLst>
      <p:ext uri="{BB962C8B-B14F-4D97-AF65-F5344CB8AC3E}">
        <p14:creationId xmlns:p14="http://schemas.microsoft.com/office/powerpoint/2010/main" val="3359561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A475571-FD24-44E3-82F4-550CC56542F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hteck 3">
            <a:extLst>
              <a:ext uri="{FF2B5EF4-FFF2-40B4-BE49-F238E27FC236}">
                <a16:creationId xmlns:a16="http://schemas.microsoft.com/office/drawing/2014/main" id="{8EBB2225-2AF0-4B62-AD93-C0C43916E7DA}"/>
              </a:ext>
            </a:extLst>
          </p:cNvPr>
          <p:cNvSpPr/>
          <p:nvPr/>
        </p:nvSpPr>
        <p:spPr>
          <a:xfrm>
            <a:off x="3048000" y="474345"/>
            <a:ext cx="8422640" cy="4801314"/>
          </a:xfrm>
          <a:prstGeom prst="rect">
            <a:avLst/>
          </a:prstGeom>
        </p:spPr>
        <p:txBody>
          <a:bodyPr wrap="square">
            <a:spAutoFit/>
          </a:bodyPr>
          <a:lstStyle/>
          <a:p>
            <a:r>
              <a:rPr lang="de-DE" b="1" dirty="0"/>
              <a:t>Angebote des Familienzentrums sind offen für alle Familien und ihnen nahestehenden Personen des entsprechenden Sozialraums zwischen Wied und Sieg:</a:t>
            </a:r>
          </a:p>
          <a:p>
            <a:endParaRPr lang="de-DE" b="1" dirty="0"/>
          </a:p>
          <a:p>
            <a:r>
              <a:rPr lang="de-DE" b="1" dirty="0">
                <a:solidFill>
                  <a:srgbClr val="808080"/>
                </a:solidFill>
              </a:rPr>
              <a:t>Kindergarten- und Schulkinder, Jugendliche, Mütter und Väter</a:t>
            </a:r>
            <a:br>
              <a:rPr lang="de-DE" b="1" dirty="0"/>
            </a:br>
            <a:r>
              <a:rPr lang="de-DE" b="1" dirty="0">
                <a:solidFill>
                  <a:srgbClr val="808080"/>
                </a:solidFill>
              </a:rPr>
              <a:t>Alleinerziehende, Patchwork-Familien, Großmütter und Großväter, Verwandte und Freunde, Fremde und bereits Bekannte, Sinnsuchende und Bildungsinteressierte, </a:t>
            </a:r>
            <a:endParaRPr lang="de-DE" b="1" dirty="0"/>
          </a:p>
          <a:p>
            <a:r>
              <a:rPr lang="de-DE" b="1" dirty="0"/>
              <a:t>sollen in ihren jeweiligen Lebenssituationen auf kurzem Weg Begleitung und Begegnungen  in ihren Lebens- und Glaubensfragen finden können.</a:t>
            </a:r>
          </a:p>
          <a:p>
            <a:endParaRPr lang="de-DE" b="1" dirty="0"/>
          </a:p>
          <a:p>
            <a:r>
              <a:rPr lang="de-DE" b="1" dirty="0"/>
              <a:t>Alle sind eingeladen in verschiedenen Begegnungsräumen und Lebenssituationen Gottes Spuren in unserem Alltag zu suchen.</a:t>
            </a:r>
          </a:p>
          <a:p>
            <a:endParaRPr lang="de-DE" b="1" dirty="0"/>
          </a:p>
          <a:p>
            <a:r>
              <a:rPr lang="de-DE" b="1" dirty="0"/>
              <a:t>Das Netzwerk des Katholischen Familienzentrums lebt von den vielfältigen Angeboten.</a:t>
            </a:r>
          </a:p>
          <a:p>
            <a:br>
              <a:rPr lang="de-DE" b="1" dirty="0"/>
            </a:br>
            <a:r>
              <a:rPr lang="de-DE" b="1" dirty="0"/>
              <a:t>Neben den institutionellen Kooperationspartnern können auch Sie sich mit Ihren Talenten in Projekten einbringen,  Familienzentrum mitgestalten und lebendig werden lassen.</a:t>
            </a:r>
          </a:p>
        </p:txBody>
      </p:sp>
      <p:pic>
        <p:nvPicPr>
          <p:cNvPr id="3" name="Grafik 2">
            <a:extLst>
              <a:ext uri="{FF2B5EF4-FFF2-40B4-BE49-F238E27FC236}">
                <a16:creationId xmlns:a16="http://schemas.microsoft.com/office/drawing/2014/main" id="{451069FD-B946-4858-B137-4D81BA297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 y="-66258"/>
            <a:ext cx="2956561" cy="2989887"/>
          </a:xfrm>
          <a:prstGeom prst="rect">
            <a:avLst/>
          </a:prstGeom>
        </p:spPr>
      </p:pic>
      <p:sp>
        <p:nvSpPr>
          <p:cNvPr id="2" name="Rechteck 1">
            <a:extLst>
              <a:ext uri="{FF2B5EF4-FFF2-40B4-BE49-F238E27FC236}">
                <a16:creationId xmlns:a16="http://schemas.microsoft.com/office/drawing/2014/main" id="{BF196A72-C895-4D06-9103-70DA235AC2D0}"/>
              </a:ext>
            </a:extLst>
          </p:cNvPr>
          <p:cNvSpPr/>
          <p:nvPr/>
        </p:nvSpPr>
        <p:spPr>
          <a:xfrm>
            <a:off x="1737360" y="4937760"/>
            <a:ext cx="8016240" cy="1754326"/>
          </a:xfrm>
          <a:prstGeom prst="rect">
            <a:avLst/>
          </a:prstGeom>
          <a:noFill/>
        </p:spPr>
        <p:txBody>
          <a:bodyPr wrap="square" lIns="91440" tIns="45720" rIns="91440" bIns="45720">
            <a:spAutoFit/>
          </a:bodyPr>
          <a:lstStyle/>
          <a:p>
            <a:pPr algn="ctr"/>
            <a:endParaRPr lang="de-DE"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de-DE"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de-DE"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Herzlich Willkommen</a:t>
            </a:r>
          </a:p>
        </p:txBody>
      </p:sp>
    </p:spTree>
    <p:extLst>
      <p:ext uri="{BB962C8B-B14F-4D97-AF65-F5344CB8AC3E}">
        <p14:creationId xmlns:p14="http://schemas.microsoft.com/office/powerpoint/2010/main" val="3787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7FFB4A87-5C3E-4EC2-9B15-6CB66B878F2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01600"/>
            <a:ext cx="12192000" cy="6858000"/>
          </a:xfrm>
          <a:prstGeom prst="rect">
            <a:avLst/>
          </a:prstGeom>
        </p:spPr>
      </p:pic>
      <p:sp>
        <p:nvSpPr>
          <p:cNvPr id="2" name="Titel 1">
            <a:extLst>
              <a:ext uri="{FF2B5EF4-FFF2-40B4-BE49-F238E27FC236}">
                <a16:creationId xmlns:a16="http://schemas.microsoft.com/office/drawing/2014/main" id="{4733296B-E2AF-471C-B496-B18F48A8BEE6}"/>
              </a:ext>
            </a:extLst>
          </p:cNvPr>
          <p:cNvSpPr>
            <a:spLocks noGrp="1"/>
          </p:cNvSpPr>
          <p:nvPr>
            <p:ph type="title"/>
          </p:nvPr>
        </p:nvSpPr>
        <p:spPr/>
        <p:txBody>
          <a:bodyPr/>
          <a:lstStyle/>
          <a:p>
            <a:r>
              <a:rPr lang="de-DE" dirty="0"/>
              <a:t>Möglichkeiten und Visionen</a:t>
            </a:r>
          </a:p>
        </p:txBody>
      </p:sp>
      <p:sp>
        <p:nvSpPr>
          <p:cNvPr id="3" name="Textplatzhalter 2">
            <a:extLst>
              <a:ext uri="{FF2B5EF4-FFF2-40B4-BE49-F238E27FC236}">
                <a16:creationId xmlns:a16="http://schemas.microsoft.com/office/drawing/2014/main" id="{7EA290FF-1AD5-414F-9554-377232993972}"/>
              </a:ext>
            </a:extLst>
          </p:cNvPr>
          <p:cNvSpPr>
            <a:spLocks noGrp="1"/>
          </p:cNvSpPr>
          <p:nvPr>
            <p:ph type="body" idx="1"/>
          </p:nvPr>
        </p:nvSpPr>
        <p:spPr>
          <a:xfrm>
            <a:off x="839788" y="1681163"/>
            <a:ext cx="5157787" cy="380719"/>
          </a:xfrm>
        </p:spPr>
        <p:txBody>
          <a:bodyPr>
            <a:normAutofit fontScale="92500" lnSpcReduction="10000"/>
          </a:bodyPr>
          <a:lstStyle/>
          <a:p>
            <a:r>
              <a:rPr lang="de-DE" dirty="0"/>
              <a:t>Begegnung lebendig gestalten</a:t>
            </a:r>
          </a:p>
        </p:txBody>
      </p:sp>
      <p:sp>
        <p:nvSpPr>
          <p:cNvPr id="4" name="Inhaltsplatzhalter 3">
            <a:extLst>
              <a:ext uri="{FF2B5EF4-FFF2-40B4-BE49-F238E27FC236}">
                <a16:creationId xmlns:a16="http://schemas.microsoft.com/office/drawing/2014/main" id="{0C806E69-A5DE-43AD-B1F7-4692E723BA9D}"/>
              </a:ext>
            </a:extLst>
          </p:cNvPr>
          <p:cNvSpPr>
            <a:spLocks noGrp="1"/>
          </p:cNvSpPr>
          <p:nvPr>
            <p:ph sz="half" idx="2"/>
          </p:nvPr>
        </p:nvSpPr>
        <p:spPr>
          <a:xfrm>
            <a:off x="839788" y="1972234"/>
            <a:ext cx="9076372" cy="4885765"/>
          </a:xfrm>
        </p:spPr>
        <p:txBody>
          <a:bodyPr>
            <a:normAutofit fontScale="25000" lnSpcReduction="20000"/>
          </a:bodyPr>
          <a:lstStyle/>
          <a:p>
            <a:endParaRPr lang="de-DE" dirty="0"/>
          </a:p>
          <a:p>
            <a:r>
              <a:rPr lang="de-DE" sz="7200" dirty="0">
                <a:latin typeface="Arial" panose="020B0604020202020204" pitchFamily="34" charset="0"/>
                <a:cs typeface="Arial" panose="020B0604020202020204" pitchFamily="34" charset="0"/>
              </a:rPr>
              <a:t>Neues Leben begrüßen</a:t>
            </a:r>
          </a:p>
          <a:p>
            <a:r>
              <a:rPr lang="de-DE" sz="7200" dirty="0">
                <a:latin typeface="Arial" panose="020B0604020202020204" pitchFamily="34" charset="0"/>
                <a:cs typeface="Arial" panose="020B0604020202020204" pitchFamily="34" charset="0"/>
              </a:rPr>
              <a:t>Raum zum Feiern geben</a:t>
            </a:r>
          </a:p>
          <a:p>
            <a:r>
              <a:rPr lang="de-DE" sz="7200" dirty="0">
                <a:latin typeface="Arial" panose="020B0604020202020204" pitchFamily="34" charset="0"/>
                <a:cs typeface="Arial" panose="020B0604020202020204" pitchFamily="34" charset="0"/>
              </a:rPr>
              <a:t>Leben aus dem Glauben gestalten</a:t>
            </a:r>
          </a:p>
          <a:p>
            <a:r>
              <a:rPr lang="de-DE" sz="7200" dirty="0">
                <a:latin typeface="Arial" panose="020B0604020202020204" pitchFamily="34" charset="0"/>
                <a:cs typeface="Arial" panose="020B0604020202020204" pitchFamily="34" charset="0"/>
              </a:rPr>
              <a:t>Sich über Gott und die Welt austauschen, Kulturen und Religionen begegnen</a:t>
            </a:r>
          </a:p>
          <a:p>
            <a:r>
              <a:rPr lang="de-DE" sz="7200" dirty="0">
                <a:latin typeface="Arial" panose="020B0604020202020204" pitchFamily="34" charset="0"/>
                <a:cs typeface="Arial" panose="020B0604020202020204" pitchFamily="34" charset="0"/>
              </a:rPr>
              <a:t>Räume für neue Erfahrungen erschließen, Treffpunkte schaffen</a:t>
            </a:r>
          </a:p>
          <a:p>
            <a:r>
              <a:rPr lang="de-DE" sz="7200" dirty="0">
                <a:latin typeface="Arial" panose="020B0604020202020204" pitchFamily="34" charset="0"/>
                <a:cs typeface="Arial" panose="020B0604020202020204" pitchFamily="34" charset="0"/>
              </a:rPr>
              <a:t> Sakramente feiern, Glauben vertiefen, Gottesdienste feiern, gemeinsam singen und beten </a:t>
            </a:r>
            <a:br>
              <a:rPr lang="de-DE" sz="7200" dirty="0">
                <a:latin typeface="Arial" panose="020B0604020202020204" pitchFamily="34" charset="0"/>
                <a:cs typeface="Arial" panose="020B0604020202020204" pitchFamily="34" charset="0"/>
              </a:rPr>
            </a:br>
            <a:endParaRPr lang="de-DE" sz="7200" dirty="0">
              <a:latin typeface="Arial" panose="020B0604020202020204" pitchFamily="34" charset="0"/>
              <a:cs typeface="Arial" panose="020B0604020202020204" pitchFamily="34" charset="0"/>
            </a:endParaRPr>
          </a:p>
          <a:p>
            <a:r>
              <a:rPr lang="de-DE" sz="7200" dirty="0">
                <a:latin typeface="Arial" panose="020B0604020202020204" pitchFamily="34" charset="0"/>
                <a:cs typeface="Arial" panose="020B0604020202020204" pitchFamily="34" charset="0"/>
              </a:rPr>
              <a:t>Freizeiten und Projekte gestalten</a:t>
            </a:r>
          </a:p>
          <a:p>
            <a:r>
              <a:rPr lang="de-DE" sz="7200" dirty="0">
                <a:latin typeface="Arial" panose="020B0604020202020204" pitchFamily="34" charset="0"/>
                <a:cs typeface="Arial" panose="020B0604020202020204" pitchFamily="34" charset="0"/>
              </a:rPr>
              <a:t>Feste im Jahreskreis erleben</a:t>
            </a:r>
          </a:p>
          <a:p>
            <a:r>
              <a:rPr lang="de-DE" sz="7200" dirty="0">
                <a:latin typeface="Arial" panose="020B0604020202020204" pitchFamily="34" charset="0"/>
                <a:cs typeface="Arial" panose="020B0604020202020204" pitchFamily="34" charset="0"/>
              </a:rPr>
              <a:t>Werte erfahren, verlässliche Beziehungen gestalten</a:t>
            </a:r>
          </a:p>
          <a:p>
            <a:r>
              <a:rPr lang="de-DE" sz="7200" dirty="0">
                <a:latin typeface="Arial" panose="020B0604020202020204" pitchFamily="34" charset="0"/>
                <a:cs typeface="Arial" panose="020B0604020202020204" pitchFamily="34" charset="0"/>
              </a:rPr>
              <a:t>Über den Tellerrand schauen, den Nächsten sehen und erkennen und im Miteinander lebendigen Glauben im Alltag leben, erleben und mitgestalten</a:t>
            </a:r>
          </a:p>
          <a:p>
            <a:r>
              <a:rPr lang="de-DE" sz="7200" dirty="0">
                <a:latin typeface="Arial" panose="020B0604020202020204" pitchFamily="34" charset="0"/>
                <a:cs typeface="Arial" panose="020B0604020202020204" pitchFamily="34" charset="0"/>
              </a:rPr>
              <a:t>achtsamer, respektvoller und empathischer Umgang miteinander und eine willkommensorientierte Haltung  allen gegenüber, ist  selbstverständlich</a:t>
            </a:r>
          </a:p>
        </p:txBody>
      </p:sp>
      <p:sp>
        <p:nvSpPr>
          <p:cNvPr id="5" name="Textplatzhalter 4">
            <a:extLst>
              <a:ext uri="{FF2B5EF4-FFF2-40B4-BE49-F238E27FC236}">
                <a16:creationId xmlns:a16="http://schemas.microsoft.com/office/drawing/2014/main" id="{811A5794-EFDE-4F34-AFA1-C59AD2E31EF1}"/>
              </a:ext>
            </a:extLst>
          </p:cNvPr>
          <p:cNvSpPr>
            <a:spLocks noGrp="1"/>
          </p:cNvSpPr>
          <p:nvPr>
            <p:ph type="body" sz="quarter" idx="3"/>
          </p:nvPr>
        </p:nvSpPr>
        <p:spPr>
          <a:xfrm>
            <a:off x="5120640" y="467360"/>
            <a:ext cx="6234748" cy="1910080"/>
          </a:xfrm>
        </p:spPr>
        <p:txBody>
          <a:bodyPr>
            <a:normAutofit fontScale="92500" lnSpcReduction="10000"/>
          </a:bodyPr>
          <a:lstStyle/>
          <a:p>
            <a:r>
              <a:rPr lang="de-DE" dirty="0"/>
              <a:t>Begleiten, unterstützen, lotsen, helfen</a:t>
            </a:r>
          </a:p>
        </p:txBody>
      </p:sp>
      <p:pic>
        <p:nvPicPr>
          <p:cNvPr id="8" name="Grafik 7">
            <a:extLst>
              <a:ext uri="{FF2B5EF4-FFF2-40B4-BE49-F238E27FC236}">
                <a16:creationId xmlns:a16="http://schemas.microsoft.com/office/drawing/2014/main" id="{447AAEC0-BB9B-4833-BBBD-4E2BCA554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6583" y="467360"/>
            <a:ext cx="1771792" cy="1605280"/>
          </a:xfrm>
          <a:prstGeom prst="rect">
            <a:avLst/>
          </a:prstGeom>
        </p:spPr>
      </p:pic>
      <p:sp>
        <p:nvSpPr>
          <p:cNvPr id="10" name="Rechteck 9">
            <a:extLst>
              <a:ext uri="{FF2B5EF4-FFF2-40B4-BE49-F238E27FC236}">
                <a16:creationId xmlns:a16="http://schemas.microsoft.com/office/drawing/2014/main" id="{8BA09BE8-F0C7-4245-8679-2BF9F0CFAB30}"/>
              </a:ext>
            </a:extLst>
          </p:cNvPr>
          <p:cNvSpPr/>
          <p:nvPr/>
        </p:nvSpPr>
        <p:spPr>
          <a:xfrm rot="10800000" flipV="1">
            <a:off x="6949438" y="3822272"/>
            <a:ext cx="5242561" cy="1446550"/>
          </a:xfrm>
          <a:prstGeom prst="rect">
            <a:avLst/>
          </a:prstGeom>
          <a:noFill/>
        </p:spPr>
        <p:txBody>
          <a:bodyPr wrap="square" lIns="91440" tIns="45720" rIns="91440" bIns="45720">
            <a:spAutoFit/>
          </a:bodyPr>
          <a:lstStyle/>
          <a:p>
            <a:pPr algn="ctr"/>
            <a:endParaRPr lang="de-DE" sz="2200" dirty="0">
              <a:ln w="0"/>
              <a:effectLst>
                <a:outerShdw blurRad="38100" dist="19050" dir="2700000" algn="tl" rotWithShape="0">
                  <a:schemeClr val="dk1">
                    <a:alpha val="40000"/>
                  </a:schemeClr>
                </a:outerShdw>
              </a:effectLst>
            </a:endParaRPr>
          </a:p>
          <a:p>
            <a:pPr algn="ctr"/>
            <a:r>
              <a:rPr lang="de-DE" sz="2200" b="1" dirty="0">
                <a:ln w="0"/>
                <a:effectLst>
                  <a:outerShdw blurRad="38100" dist="19050" dir="2700000" algn="tl" rotWithShape="0">
                    <a:schemeClr val="dk1">
                      <a:alpha val="40000"/>
                    </a:schemeClr>
                  </a:outerShdw>
                </a:effectLst>
              </a:rPr>
              <a:t>Kirche für Groß und Klein </a:t>
            </a:r>
          </a:p>
          <a:p>
            <a:pPr algn="ctr"/>
            <a:endParaRPr lang="de-DE" sz="2200" b="1" dirty="0">
              <a:ln w="0"/>
              <a:effectLst>
                <a:outerShdw blurRad="38100" dist="19050" dir="2700000" algn="tl" rotWithShape="0">
                  <a:schemeClr val="dk1">
                    <a:alpha val="40000"/>
                  </a:schemeClr>
                </a:outerShdw>
              </a:effectLst>
            </a:endParaRPr>
          </a:p>
          <a:p>
            <a:pPr algn="ctr"/>
            <a:r>
              <a:rPr lang="de-DE" sz="2200" b="1" dirty="0">
                <a:ln w="0"/>
                <a:effectLst>
                  <a:outerShdw blurRad="38100" dist="19050" dir="2700000" algn="tl" rotWithShape="0">
                    <a:schemeClr val="dk1">
                      <a:alpha val="40000"/>
                    </a:schemeClr>
                  </a:outerShdw>
                </a:effectLst>
              </a:rPr>
              <a:t>Gemeinsam unterwegs auf Gottes Spuren</a:t>
            </a:r>
            <a:endParaRPr lang="de-DE" sz="22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06407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BE4B75E-044F-44D8-AC4A-045653F5093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A659E96-F795-4CA0-A9AF-132C75077018}"/>
              </a:ext>
            </a:extLst>
          </p:cNvPr>
          <p:cNvSpPr>
            <a:spLocks noGrp="1"/>
          </p:cNvSpPr>
          <p:nvPr>
            <p:ph type="title"/>
          </p:nvPr>
        </p:nvSpPr>
        <p:spPr>
          <a:xfrm>
            <a:off x="838200" y="365126"/>
            <a:ext cx="10515600" cy="845110"/>
          </a:xfrm>
        </p:spPr>
        <p:txBody>
          <a:bodyPr>
            <a:normAutofit/>
          </a:bodyPr>
          <a:lstStyle/>
          <a:p>
            <a:r>
              <a:rPr lang="de-DE" sz="2800" b="1" dirty="0"/>
              <a:t>(Weiter-)Entwicklung unseres Familienzentrums</a:t>
            </a:r>
          </a:p>
        </p:txBody>
      </p:sp>
      <p:sp>
        <p:nvSpPr>
          <p:cNvPr id="3" name="Rechteck 2">
            <a:extLst>
              <a:ext uri="{FF2B5EF4-FFF2-40B4-BE49-F238E27FC236}">
                <a16:creationId xmlns:a16="http://schemas.microsoft.com/office/drawing/2014/main" id="{2A2EB837-C3F1-4CF2-A6FA-A361D374B1A4}"/>
              </a:ext>
            </a:extLst>
          </p:cNvPr>
          <p:cNvSpPr/>
          <p:nvPr/>
        </p:nvSpPr>
        <p:spPr>
          <a:xfrm>
            <a:off x="182880" y="1666240"/>
            <a:ext cx="11043919" cy="5078313"/>
          </a:xfrm>
          <a:prstGeom prst="rect">
            <a:avLst/>
          </a:prstGeom>
        </p:spPr>
        <p:txBody>
          <a:bodyPr wrap="square">
            <a:spAutoFit/>
          </a:bodyPr>
          <a:lstStyle/>
          <a:p>
            <a:r>
              <a:rPr lang="de-DE" b="1" dirty="0"/>
              <a:t>Unser Familienzentrum zwischen Wied und Sieg entwickelt sich – mit den Familien und ihren Bedarfen, durch neue Begegnungen und Räume, mit den Menschen die sich engagieren und mitwirken und nicht zuletzt durch unseren lebendigen Glauben </a:t>
            </a:r>
          </a:p>
          <a:p>
            <a:endParaRPr lang="de-DE" b="1" dirty="0"/>
          </a:p>
          <a:p>
            <a:r>
              <a:rPr lang="de-DE" dirty="0"/>
              <a:t>Doch nichts geschieht von allein, denn wollen ist noch nicht machen. Es bedarf auch für das Netzwerk Familienzentrum derer, die gestalten, organisieren und lenken:</a:t>
            </a:r>
          </a:p>
          <a:p>
            <a:endParaRPr lang="de-DE" b="1" dirty="0"/>
          </a:p>
          <a:p>
            <a:r>
              <a:rPr lang="de-DE" b="1" dirty="0"/>
              <a:t>Lenkungsgruppe</a:t>
            </a:r>
          </a:p>
          <a:p>
            <a:r>
              <a:rPr lang="de-DE" dirty="0"/>
              <a:t>Die Lenkungsgruppe besteht aus dem Leiter des Familienzentrums, Verwaltungsleitung, Mitglieder der pastoralen Teams, Vertreter der Kirchenvorstände und Vertreter der Kitas. Diese trifft sich einmal im Jahr auf Einladung des Leiters des Familienzentrums um Rahmenbedingungen, Grobziele und finanzielle Mittel zu planen und festzulegen.</a:t>
            </a:r>
          </a:p>
          <a:p>
            <a:endParaRPr lang="de-DE" dirty="0"/>
          </a:p>
          <a:p>
            <a:r>
              <a:rPr lang="de-DE" b="1" dirty="0"/>
              <a:t>Koordinierungsgruppe</a:t>
            </a:r>
          </a:p>
          <a:p>
            <a:endParaRPr lang="de-DE" b="1" dirty="0"/>
          </a:p>
          <a:p>
            <a:r>
              <a:rPr lang="de-DE" dirty="0"/>
              <a:t>Die Koordinierungsgruppe trifft sich, um die genannten Ziele und Maßnahmen im Blick zu halten, umzusetzen und zu evaluieren. Dazu lädt die verantwortliche pastorale Leitung ein. Teilnehmende sind der Leiter des Familienzentrums, Vertreter der pastoralen Teams, der Kirchengemeinde / Ortsausschüsse und der Kitas, ehrenamtlich Engagierte und Kooperationspartner</a:t>
            </a:r>
          </a:p>
        </p:txBody>
      </p:sp>
      <p:pic>
        <p:nvPicPr>
          <p:cNvPr id="4" name="Grafik 3">
            <a:extLst>
              <a:ext uri="{FF2B5EF4-FFF2-40B4-BE49-F238E27FC236}">
                <a16:creationId xmlns:a16="http://schemas.microsoft.com/office/drawing/2014/main" id="{016E4D1E-365F-4A49-A01B-382CB4E54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759" y="63630"/>
            <a:ext cx="1643633" cy="1489164"/>
          </a:xfrm>
          <a:prstGeom prst="rect">
            <a:avLst/>
          </a:prstGeom>
        </p:spPr>
      </p:pic>
    </p:spTree>
    <p:extLst>
      <p:ext uri="{BB962C8B-B14F-4D97-AF65-F5344CB8AC3E}">
        <p14:creationId xmlns:p14="http://schemas.microsoft.com/office/powerpoint/2010/main" val="274285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61E482E-AC88-4D99-B9A2-B8A408BC5090}"/>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95840" y="-19372"/>
            <a:ext cx="12352495" cy="6858000"/>
          </a:xfrm>
          <a:prstGeom prst="rect">
            <a:avLst/>
          </a:prstGeom>
        </p:spPr>
      </p:pic>
      <p:pic>
        <p:nvPicPr>
          <p:cNvPr id="6" name="Grafik 5">
            <a:extLst>
              <a:ext uri="{FF2B5EF4-FFF2-40B4-BE49-F238E27FC236}">
                <a16:creationId xmlns:a16="http://schemas.microsoft.com/office/drawing/2014/main" id="{A42C7EDD-5157-4352-AA6A-D9E19D15F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988" y="2071442"/>
            <a:ext cx="3300022" cy="2989887"/>
          </a:xfrm>
          <a:prstGeom prst="rect">
            <a:avLst/>
          </a:prstGeom>
        </p:spPr>
      </p:pic>
      <p:sp>
        <p:nvSpPr>
          <p:cNvPr id="9" name="Rechteck 8">
            <a:extLst>
              <a:ext uri="{FF2B5EF4-FFF2-40B4-BE49-F238E27FC236}">
                <a16:creationId xmlns:a16="http://schemas.microsoft.com/office/drawing/2014/main" id="{B112E1CD-31F6-4130-802D-3258050093E0}"/>
              </a:ext>
            </a:extLst>
          </p:cNvPr>
          <p:cNvSpPr/>
          <p:nvPr/>
        </p:nvSpPr>
        <p:spPr>
          <a:xfrm>
            <a:off x="603315" y="2967335"/>
            <a:ext cx="10793691" cy="3693319"/>
          </a:xfrm>
          <a:prstGeom prst="rect">
            <a:avLst/>
          </a:prstGeom>
          <a:noFill/>
        </p:spPr>
        <p:txBody>
          <a:bodyPr wrap="square" lIns="91440" tIns="45720" rIns="91440" bIns="45720">
            <a:spAutoFit/>
          </a:bodyPr>
          <a:lstStyle/>
          <a:p>
            <a:pPr algn="ctr"/>
            <a:endParaRPr lang="de-DE"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de-DE"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de-DE"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de-DE"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Katholisches Familienzentrum zwischen </a:t>
            </a:r>
          </a:p>
          <a:p>
            <a:pPr algn="ctr"/>
            <a:r>
              <a:rPr lang="de-DE"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Sieg und Wied</a:t>
            </a:r>
          </a:p>
        </p:txBody>
      </p:sp>
    </p:spTree>
    <p:extLst>
      <p:ext uri="{BB962C8B-B14F-4D97-AF65-F5344CB8AC3E}">
        <p14:creationId xmlns:p14="http://schemas.microsoft.com/office/powerpoint/2010/main" val="141015007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1086</Words>
  <Application>Microsoft Office PowerPoint</Application>
  <PresentationFormat>Breitbild</PresentationFormat>
  <Paragraphs>161</Paragraphs>
  <Slides>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Arial</vt:lpstr>
      <vt:lpstr>Arial Black</vt:lpstr>
      <vt:lpstr>Calibri</vt:lpstr>
      <vt:lpstr>Calibri Light</vt:lpstr>
      <vt:lpstr>Clarendon Condensed</vt:lpstr>
      <vt:lpstr>Office</vt:lpstr>
      <vt:lpstr>Katholisches Familienzentrum zwischen Sieg und Wied</vt:lpstr>
      <vt:lpstr>Familienzentrum zwischen Sieg und Wied</vt:lpstr>
      <vt:lpstr>PowerPoint-Präsentation</vt:lpstr>
      <vt:lpstr>PowerPoint-Präsentation</vt:lpstr>
      <vt:lpstr>Familienzentrum – ein Netz mit vielen Knoten</vt:lpstr>
      <vt:lpstr>PowerPoint-Präsentation</vt:lpstr>
      <vt:lpstr>Möglichkeiten und Visionen</vt:lpstr>
      <vt:lpstr>(Weiter-)Entwicklung unseres Familienzentrums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Netzwerk kath. Familienzentrum zwischen Sieg und Wied</dc:title>
  <dc:creator>Steinbach, Beatrix - 53480 St. Jakobus und Joseph Altenkirchen</dc:creator>
  <cp:lastModifiedBy>Steinbach, Beatrix - 53480 St. Jakobus und Joseph Altenkirchen</cp:lastModifiedBy>
  <cp:revision>46</cp:revision>
  <dcterms:created xsi:type="dcterms:W3CDTF">2024-03-18T08:11:25Z</dcterms:created>
  <dcterms:modified xsi:type="dcterms:W3CDTF">2024-06-26T10:22:53Z</dcterms:modified>
</cp:coreProperties>
</file>